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71" r:id="rId3"/>
    <p:sldId id="395" r:id="rId4"/>
    <p:sldId id="317" r:id="rId5"/>
    <p:sldId id="260" r:id="rId6"/>
    <p:sldId id="264" r:id="rId7"/>
    <p:sldId id="285" r:id="rId8"/>
    <p:sldId id="313" r:id="rId9"/>
    <p:sldId id="380" r:id="rId10"/>
    <p:sldId id="381" r:id="rId11"/>
    <p:sldId id="382" r:id="rId12"/>
    <p:sldId id="385" r:id="rId13"/>
    <p:sldId id="386" r:id="rId14"/>
    <p:sldId id="387" r:id="rId15"/>
    <p:sldId id="383" r:id="rId16"/>
    <p:sldId id="290" r:id="rId17"/>
    <p:sldId id="327" r:id="rId18"/>
    <p:sldId id="388" r:id="rId19"/>
    <p:sldId id="389" r:id="rId20"/>
    <p:sldId id="343" r:id="rId21"/>
    <p:sldId id="358" r:id="rId22"/>
    <p:sldId id="267" r:id="rId23"/>
    <p:sldId id="374" r:id="rId24"/>
    <p:sldId id="295" r:id="rId25"/>
    <p:sldId id="334" r:id="rId26"/>
    <p:sldId id="337" r:id="rId27"/>
    <p:sldId id="390" r:id="rId28"/>
    <p:sldId id="279" r:id="rId29"/>
    <p:sldId id="299" r:id="rId30"/>
    <p:sldId id="393" r:id="rId31"/>
    <p:sldId id="301" r:id="rId32"/>
    <p:sldId id="302" r:id="rId33"/>
    <p:sldId id="375" r:id="rId34"/>
    <p:sldId id="377" r:id="rId35"/>
    <p:sldId id="376" r:id="rId36"/>
    <p:sldId id="366" r:id="rId37"/>
    <p:sldId id="370" r:id="rId38"/>
    <p:sldId id="275" r:id="rId39"/>
    <p:sldId id="328"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0912" autoAdjust="0"/>
  </p:normalViewPr>
  <p:slideViewPr>
    <p:cSldViewPr snapToGrid="0">
      <p:cViewPr varScale="1">
        <p:scale>
          <a:sx n="102" d="100"/>
          <a:sy n="102" d="100"/>
        </p:scale>
        <p:origin x="1008" y="96"/>
      </p:cViewPr>
      <p:guideLst/>
    </p:cSldViewPr>
  </p:slideViewPr>
  <p:outlineViewPr>
    <p:cViewPr>
      <p:scale>
        <a:sx n="33" d="100"/>
        <a:sy n="33" d="100"/>
      </p:scale>
      <p:origin x="0" y="-99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 Id="rId5" Type="http://schemas.openxmlformats.org/officeDocument/2006/relationships/image" Target="../media/image42.emf"/><Relationship Id="rId4" Type="http://schemas.openxmlformats.org/officeDocument/2006/relationships/image" Target="../media/image35.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1.emf"/><Relationship Id="rId7" Type="http://schemas.openxmlformats.org/officeDocument/2006/relationships/image" Target="../media/image44.emf"/><Relationship Id="rId2" Type="http://schemas.openxmlformats.org/officeDocument/2006/relationships/image" Target="../media/image40.emf"/><Relationship Id="rId1" Type="http://schemas.openxmlformats.org/officeDocument/2006/relationships/image" Target="../media/image39.emf"/><Relationship Id="rId6" Type="http://schemas.openxmlformats.org/officeDocument/2006/relationships/image" Target="../media/image34.emf"/><Relationship Id="rId5" Type="http://schemas.openxmlformats.org/officeDocument/2006/relationships/image" Target="../media/image43.emf"/><Relationship Id="rId4" Type="http://schemas.openxmlformats.org/officeDocument/2006/relationships/image" Target="../media/image42.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image" Target="../media/image40.emf"/><Relationship Id="rId1" Type="http://schemas.openxmlformats.org/officeDocument/2006/relationships/image" Target="../media/image39.emf"/><Relationship Id="rId6" Type="http://schemas.openxmlformats.org/officeDocument/2006/relationships/image" Target="../media/image44.emf"/><Relationship Id="rId11" Type="http://schemas.openxmlformats.org/officeDocument/2006/relationships/image" Target="../media/image48.emf"/><Relationship Id="rId5" Type="http://schemas.openxmlformats.org/officeDocument/2006/relationships/image" Target="../media/image43.emf"/><Relationship Id="rId10" Type="http://schemas.openxmlformats.org/officeDocument/2006/relationships/image" Target="../media/image38.emf"/><Relationship Id="rId4" Type="http://schemas.openxmlformats.org/officeDocument/2006/relationships/image" Target="../media/image42.emf"/><Relationship Id="rId9"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image" Target="../media/image40.emf"/><Relationship Id="rId1" Type="http://schemas.openxmlformats.org/officeDocument/2006/relationships/image" Target="../media/image39.emf"/><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48.emf"/><Relationship Id="rId4" Type="http://schemas.openxmlformats.org/officeDocument/2006/relationships/image" Target="../media/image42.emf"/><Relationship Id="rId9" Type="http://schemas.openxmlformats.org/officeDocument/2006/relationships/image" Target="../media/image47.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7.emf"/><Relationship Id="rId1" Type="http://schemas.openxmlformats.org/officeDocument/2006/relationships/image" Target="../media/image36.emf"/><Relationship Id="rId5" Type="http://schemas.openxmlformats.org/officeDocument/2006/relationships/image" Target="../media/image44.emf"/><Relationship Id="rId4" Type="http://schemas.openxmlformats.org/officeDocument/2006/relationships/image" Target="../media/image48.e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 Id="rId9" Type="http://schemas.openxmlformats.org/officeDocument/2006/relationships/image" Target="../media/image56.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2.emf"/><Relationship Id="rId2" Type="http://schemas.openxmlformats.org/officeDocument/2006/relationships/image" Target="../media/image58.emf"/><Relationship Id="rId1" Type="http://schemas.openxmlformats.org/officeDocument/2006/relationships/image" Target="../media/image57.emf"/><Relationship Id="rId6" Type="http://schemas.openxmlformats.org/officeDocument/2006/relationships/image" Target="../media/image37.emf"/><Relationship Id="rId5" Type="http://schemas.openxmlformats.org/officeDocument/2006/relationships/image" Target="../media/image61.emf"/><Relationship Id="rId4" Type="http://schemas.openxmlformats.org/officeDocument/2006/relationships/image" Target="../media/image60.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4.emf"/><Relationship Id="rId1" Type="http://schemas.openxmlformats.org/officeDocument/2006/relationships/image" Target="../media/image42.emf"/><Relationship Id="rId5" Type="http://schemas.openxmlformats.org/officeDocument/2006/relationships/image" Target="../media/image62.emf"/><Relationship Id="rId4" Type="http://schemas.openxmlformats.org/officeDocument/2006/relationships/image" Target="../media/image56.e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48.emf"/><Relationship Id="rId7" Type="http://schemas.openxmlformats.org/officeDocument/2006/relationships/image" Target="../media/image64.emf"/><Relationship Id="rId2" Type="http://schemas.openxmlformats.org/officeDocument/2006/relationships/image" Target="../media/image44.emf"/><Relationship Id="rId1" Type="http://schemas.openxmlformats.org/officeDocument/2006/relationships/image" Target="../media/image42.emf"/><Relationship Id="rId6" Type="http://schemas.openxmlformats.org/officeDocument/2006/relationships/image" Target="../media/image63.emf"/><Relationship Id="rId11" Type="http://schemas.openxmlformats.org/officeDocument/2006/relationships/image" Target="../media/image68.emf"/><Relationship Id="rId5" Type="http://schemas.openxmlformats.org/officeDocument/2006/relationships/image" Target="../media/image62.emf"/><Relationship Id="rId10" Type="http://schemas.openxmlformats.org/officeDocument/2006/relationships/image" Target="../media/image67.emf"/><Relationship Id="rId4" Type="http://schemas.openxmlformats.org/officeDocument/2006/relationships/image" Target="../media/image56.emf"/><Relationship Id="rId9" Type="http://schemas.openxmlformats.org/officeDocument/2006/relationships/image" Target="../media/image6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image" Target="../media/image71.emf"/><Relationship Id="rId1" Type="http://schemas.openxmlformats.org/officeDocument/2006/relationships/image" Target="../media/image70.emf"/><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79.emf"/><Relationship Id="rId1" Type="http://schemas.openxmlformats.org/officeDocument/2006/relationships/image" Target="../media/image80.emf"/><Relationship Id="rId4" Type="http://schemas.openxmlformats.org/officeDocument/2006/relationships/image" Target="../media/image82.e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emf"/><Relationship Id="rId7" Type="http://schemas.openxmlformats.org/officeDocument/2006/relationships/image" Target="../media/image89.emf"/><Relationship Id="rId2" Type="http://schemas.openxmlformats.org/officeDocument/2006/relationships/image" Target="../media/image84.emf"/><Relationship Id="rId1" Type="http://schemas.openxmlformats.org/officeDocument/2006/relationships/image" Target="../media/image83.emf"/><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 Id="rId9" Type="http://schemas.openxmlformats.org/officeDocument/2006/relationships/image" Target="../media/image91.e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84.emf"/><Relationship Id="rId7" Type="http://schemas.openxmlformats.org/officeDocument/2006/relationships/image" Target="../media/image94.emf"/><Relationship Id="rId2" Type="http://schemas.openxmlformats.org/officeDocument/2006/relationships/image" Target="../media/image92.emf"/><Relationship Id="rId1" Type="http://schemas.openxmlformats.org/officeDocument/2006/relationships/image" Target="../media/image91.emf"/><Relationship Id="rId6" Type="http://schemas.openxmlformats.org/officeDocument/2006/relationships/image" Target="../media/image93.emf"/><Relationship Id="rId5" Type="http://schemas.openxmlformats.org/officeDocument/2006/relationships/image" Target="../media/image86.emf"/><Relationship Id="rId4" Type="http://schemas.openxmlformats.org/officeDocument/2006/relationships/image" Target="../media/image85.emf"/><Relationship Id="rId9" Type="http://schemas.openxmlformats.org/officeDocument/2006/relationships/image" Target="../media/image83.e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8.emf"/><Relationship Id="rId7" Type="http://schemas.openxmlformats.org/officeDocument/2006/relationships/image" Target="../media/image101.emf"/><Relationship Id="rId12" Type="http://schemas.openxmlformats.org/officeDocument/2006/relationships/image" Target="../media/image104.emf"/><Relationship Id="rId2" Type="http://schemas.openxmlformats.org/officeDocument/2006/relationships/image" Target="../media/image97.emf"/><Relationship Id="rId1" Type="http://schemas.openxmlformats.org/officeDocument/2006/relationships/image" Target="../media/image96.emf"/><Relationship Id="rId6" Type="http://schemas.openxmlformats.org/officeDocument/2006/relationships/image" Target="../media/image100.emf"/><Relationship Id="rId11" Type="http://schemas.openxmlformats.org/officeDocument/2006/relationships/image" Target="../media/image83.emf"/><Relationship Id="rId5" Type="http://schemas.openxmlformats.org/officeDocument/2006/relationships/image" Target="../media/image99.emf"/><Relationship Id="rId10" Type="http://schemas.openxmlformats.org/officeDocument/2006/relationships/image" Target="../media/image103.emf"/><Relationship Id="rId4" Type="http://schemas.openxmlformats.org/officeDocument/2006/relationships/image" Target="../media/image86.emf"/><Relationship Id="rId9" Type="http://schemas.openxmlformats.org/officeDocument/2006/relationships/image" Target="../media/image102.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 Id="rId5" Type="http://schemas.openxmlformats.org/officeDocument/2006/relationships/image" Target="../media/image109.emf"/><Relationship Id="rId4" Type="http://schemas.openxmlformats.org/officeDocument/2006/relationships/image" Target="../media/image108.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image" Target="../media/image110.emf"/><Relationship Id="rId5" Type="http://schemas.openxmlformats.org/officeDocument/2006/relationships/image" Target="../media/image114.emf"/><Relationship Id="rId4" Type="http://schemas.openxmlformats.org/officeDocument/2006/relationships/image" Target="../media/image113.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2.emf"/><Relationship Id="rId1" Type="http://schemas.openxmlformats.org/officeDocument/2006/relationships/image" Target="../media/image110.emf"/><Relationship Id="rId5" Type="http://schemas.openxmlformats.org/officeDocument/2006/relationships/image" Target="../media/image117.emf"/><Relationship Id="rId4" Type="http://schemas.openxmlformats.org/officeDocument/2006/relationships/image" Target="../media/image1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image" Target="../media/image121.emf"/><Relationship Id="rId7" Type="http://schemas.openxmlformats.org/officeDocument/2006/relationships/image" Target="../media/image125.emf"/><Relationship Id="rId12" Type="http://schemas.openxmlformats.org/officeDocument/2006/relationships/image" Target="../media/image118.emf"/><Relationship Id="rId2" Type="http://schemas.openxmlformats.org/officeDocument/2006/relationships/image" Target="../media/image120.emf"/><Relationship Id="rId1" Type="http://schemas.openxmlformats.org/officeDocument/2006/relationships/image" Target="../media/image119.emf"/><Relationship Id="rId6" Type="http://schemas.openxmlformats.org/officeDocument/2006/relationships/image" Target="../media/image124.emf"/><Relationship Id="rId11" Type="http://schemas.openxmlformats.org/officeDocument/2006/relationships/image" Target="../media/image129.emf"/><Relationship Id="rId5" Type="http://schemas.openxmlformats.org/officeDocument/2006/relationships/image" Target="../media/image123.emf"/><Relationship Id="rId10" Type="http://schemas.openxmlformats.org/officeDocument/2006/relationships/image" Target="../media/image128.emf"/><Relationship Id="rId4" Type="http://schemas.openxmlformats.org/officeDocument/2006/relationships/image" Target="../media/image122.emf"/><Relationship Id="rId9" Type="http://schemas.openxmlformats.org/officeDocument/2006/relationships/image" Target="../media/image127.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image" Target="../media/image130.emf"/><Relationship Id="rId6" Type="http://schemas.openxmlformats.org/officeDocument/2006/relationships/image" Target="../media/image135.emf"/><Relationship Id="rId5" Type="http://schemas.openxmlformats.org/officeDocument/2006/relationships/image" Target="../media/image134.emf"/><Relationship Id="rId4" Type="http://schemas.openxmlformats.org/officeDocument/2006/relationships/image" Target="../media/image133.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image" Target="../media/image136.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image" Target="../media/image139.e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image" Target="../media/image141.emf"/><Relationship Id="rId5" Type="http://schemas.openxmlformats.org/officeDocument/2006/relationships/image" Target="../media/image145.emf"/><Relationship Id="rId4" Type="http://schemas.openxmlformats.org/officeDocument/2006/relationships/image" Target="../media/image144.e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image" Target="../media/image146.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image" Target="../media/image148.emf"/><Relationship Id="rId5" Type="http://schemas.openxmlformats.org/officeDocument/2006/relationships/image" Target="../media/image152.emf"/><Relationship Id="rId4" Type="http://schemas.openxmlformats.org/officeDocument/2006/relationships/image" Target="../media/image15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emf"/><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32.emf"/><Relationship Id="rId2" Type="http://schemas.openxmlformats.org/officeDocument/2006/relationships/image" Target="../media/image22.emf"/><Relationship Id="rId1" Type="http://schemas.openxmlformats.org/officeDocument/2006/relationships/image" Target="../media/image21.emf"/><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5" Type="http://schemas.openxmlformats.org/officeDocument/2006/relationships/image" Target="../media/image38.emf"/><Relationship Id="rId4"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2CFF506-2F1E-4F9A-9241-C189BAA520D2}" type="datetimeFigureOut">
              <a:rPr lang="en-US" smtClean="0"/>
              <a:t>7/10/2023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7A31666-BFD7-4ED2-BAAC-E68857A1F489}" type="slidenum">
              <a:rPr lang="en-US" smtClean="0"/>
              <a:t>‹#›</a:t>
            </a:fld>
            <a:endParaRPr lang="en-US"/>
          </a:p>
        </p:txBody>
      </p:sp>
    </p:spTree>
    <p:extLst>
      <p:ext uri="{BB962C8B-B14F-4D97-AF65-F5344CB8AC3E}">
        <p14:creationId xmlns:p14="http://schemas.microsoft.com/office/powerpoint/2010/main" val="73466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first like to thank everyone who’s here for their time. </a:t>
            </a:r>
          </a:p>
          <a:p>
            <a:r>
              <a:rPr lang="en-US" dirty="0"/>
              <a:t>-My talk today is on the….</a:t>
            </a:r>
          </a:p>
          <a:p>
            <a:r>
              <a:rPr lang="en-US" dirty="0"/>
              <a:t>-without further ado, let’s begin my proposal. </a:t>
            </a:r>
          </a:p>
        </p:txBody>
      </p:sp>
      <p:sp>
        <p:nvSpPr>
          <p:cNvPr id="4" name="Slide Number Placeholder 3"/>
          <p:cNvSpPr>
            <a:spLocks noGrp="1"/>
          </p:cNvSpPr>
          <p:nvPr>
            <p:ph type="sldNum" sz="quarter" idx="5"/>
          </p:nvPr>
        </p:nvSpPr>
        <p:spPr/>
        <p:txBody>
          <a:bodyPr/>
          <a:lstStyle/>
          <a:p>
            <a:fld id="{C7A31666-BFD7-4ED2-BAAC-E68857A1F489}" type="slidenum">
              <a:rPr lang="en-US" smtClean="0"/>
              <a:t>1</a:t>
            </a:fld>
            <a:endParaRPr lang="en-US"/>
          </a:p>
        </p:txBody>
      </p:sp>
    </p:spTree>
    <p:extLst>
      <p:ext uri="{BB962C8B-B14F-4D97-AF65-F5344CB8AC3E}">
        <p14:creationId xmlns:p14="http://schemas.microsoft.com/office/powerpoint/2010/main" val="1795042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-firstly,  the photocyclization of 2,2’-divinyl biphenyls which proceeds through two biphenyl </a:t>
            </a:r>
            <a:r>
              <a:rPr lang="en-US" dirty="0" err="1"/>
              <a:t>cyclizations</a:t>
            </a:r>
            <a:r>
              <a:rPr lang="en-US" dirty="0"/>
              <a:t> yields </a:t>
            </a:r>
            <a:r>
              <a:rPr lang="en-US" dirty="0" err="1"/>
              <a:t>aTHPy</a:t>
            </a:r>
            <a:r>
              <a:rPr lang="en-US" dirty="0"/>
              <a:t> intermediate, which upon further oxidation as a second operation gives di-substituted pyrene products.</a:t>
            </a:r>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11</a:t>
            </a:fld>
            <a:endParaRPr lang="en-US"/>
          </a:p>
        </p:txBody>
      </p:sp>
    </p:spTree>
    <p:extLst>
      <p:ext uri="{BB962C8B-B14F-4D97-AF65-F5344CB8AC3E}">
        <p14:creationId xmlns:p14="http://schemas.microsoft.com/office/powerpoint/2010/main" val="48992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-Secondly, </a:t>
            </a:r>
            <a:r>
              <a:rPr lang="en-US" dirty="0">
                <a:latin typeface="Arial" panose="020B0604020202020204" pitchFamily="34" charset="0"/>
                <a:cs typeface="Arial" panose="020B0604020202020204" pitchFamily="34" charset="0"/>
              </a:rPr>
              <a:t>o,o’-</a:t>
            </a:r>
            <a:r>
              <a:rPr lang="en-US" dirty="0" err="1">
                <a:latin typeface="Arial" panose="020B0604020202020204" pitchFamily="34" charset="0"/>
                <a:cs typeface="Arial" panose="020B0604020202020204" pitchFamily="34" charset="0"/>
              </a:rPr>
              <a:t>dialkynyl</a:t>
            </a:r>
            <a:r>
              <a:rPr lang="en-US" dirty="0">
                <a:latin typeface="Arial" panose="020B0604020202020204" pitchFamily="34" charset="0"/>
                <a:cs typeface="Arial" panose="020B0604020202020204" pitchFamily="34" charset="0"/>
              </a:rPr>
              <a:t> substituted biphenyls as starting materials by reacting them with </a:t>
            </a:r>
            <a:r>
              <a:rPr lang="en-US" dirty="0"/>
              <a:t>PtCl</a:t>
            </a:r>
            <a:r>
              <a:rPr lang="en-US" baseline="-25000" dirty="0"/>
              <a:t>2 </a:t>
            </a:r>
            <a:r>
              <a:rPr lang="en-US" dirty="0"/>
              <a:t>to give pyrene in moderate yields. </a:t>
            </a:r>
            <a:br>
              <a:rPr lang="en-US" dirty="0"/>
            </a:br>
            <a:r>
              <a:rPr lang="en-US" dirty="0"/>
              <a:t>-This method of using bis-alkyne has been broadly explored with other synthesis using </a:t>
            </a:r>
            <a:r>
              <a:rPr lang="en-US" dirty="0" err="1"/>
              <a:t>ICl</a:t>
            </a:r>
            <a:r>
              <a:rPr lang="en-US" dirty="0"/>
              <a:t>, as well as radicals such as SnBu3-H</a:t>
            </a:r>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12</a:t>
            </a:fld>
            <a:endParaRPr lang="en-US"/>
          </a:p>
        </p:txBody>
      </p:sp>
    </p:spTree>
    <p:extLst>
      <p:ext uri="{BB962C8B-B14F-4D97-AF65-F5344CB8AC3E}">
        <p14:creationId xmlns:p14="http://schemas.microsoft.com/office/powerpoint/2010/main" val="2489080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[2,2]</a:t>
            </a:r>
            <a:r>
              <a:rPr lang="en-US" dirty="0" err="1"/>
              <a:t>metacyclophanes</a:t>
            </a:r>
            <a:r>
              <a:rPr lang="en-US" dirty="0"/>
              <a:t> can be used as starting materials. In this method, an electrophile can be used to activate the transannular ring closure and even be incorporated into the </a:t>
            </a:r>
            <a:r>
              <a:rPr lang="en-US" dirty="0" err="1"/>
              <a:t>THPy</a:t>
            </a:r>
            <a:r>
              <a:rPr lang="en-US" dirty="0"/>
              <a:t> product. This </a:t>
            </a:r>
            <a:r>
              <a:rPr lang="en-US" dirty="0" err="1"/>
              <a:t>THPy</a:t>
            </a:r>
            <a:r>
              <a:rPr lang="en-US" dirty="0"/>
              <a:t> can then be further aromatized into pyrenes.</a:t>
            </a:r>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13</a:t>
            </a:fld>
            <a:endParaRPr lang="en-US"/>
          </a:p>
        </p:txBody>
      </p:sp>
    </p:spTree>
    <p:extLst>
      <p:ext uri="{BB962C8B-B14F-4D97-AF65-F5344CB8AC3E}">
        <p14:creationId xmlns:p14="http://schemas.microsoft.com/office/powerpoint/2010/main" val="3445875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Firstly beginning with the photocyclization of biphenyls, followed by usage of bis-alkynes, and lastly, the synthesis beginning with </a:t>
            </a:r>
            <a:r>
              <a:rPr lang="en-US" dirty="0" err="1"/>
              <a:t>metacyclophanes</a:t>
            </a:r>
            <a:r>
              <a:rPr lang="en-US" dirty="0"/>
              <a:t> highlights examples of these 3 precursors to pyrene.</a:t>
            </a:r>
          </a:p>
        </p:txBody>
      </p:sp>
      <p:sp>
        <p:nvSpPr>
          <p:cNvPr id="4" name="Slide Number Placeholder 3"/>
          <p:cNvSpPr>
            <a:spLocks noGrp="1"/>
          </p:cNvSpPr>
          <p:nvPr>
            <p:ph type="sldNum" sz="quarter" idx="5"/>
          </p:nvPr>
        </p:nvSpPr>
        <p:spPr/>
        <p:txBody>
          <a:bodyPr/>
          <a:lstStyle/>
          <a:p>
            <a:fld id="{C7A31666-BFD7-4ED2-BAAC-E68857A1F489}" type="slidenum">
              <a:rPr lang="en-US" smtClean="0"/>
              <a:t>14</a:t>
            </a:fld>
            <a:endParaRPr lang="en-US"/>
          </a:p>
        </p:txBody>
      </p:sp>
    </p:spTree>
    <p:extLst>
      <p:ext uri="{BB962C8B-B14F-4D97-AF65-F5344CB8AC3E}">
        <p14:creationId xmlns:p14="http://schemas.microsoft.com/office/powerpoint/2010/main" val="2417405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we can explore more recent methods for making pyrene. </a:t>
            </a:r>
          </a:p>
        </p:txBody>
      </p:sp>
      <p:sp>
        <p:nvSpPr>
          <p:cNvPr id="4" name="Slide Number Placeholder 3"/>
          <p:cNvSpPr>
            <a:spLocks noGrp="1"/>
          </p:cNvSpPr>
          <p:nvPr>
            <p:ph type="sldNum" sz="quarter" idx="5"/>
          </p:nvPr>
        </p:nvSpPr>
        <p:spPr/>
        <p:txBody>
          <a:bodyPr/>
          <a:lstStyle/>
          <a:p>
            <a:fld id="{C7A31666-BFD7-4ED2-BAAC-E68857A1F489}" type="slidenum">
              <a:rPr lang="en-US" smtClean="0"/>
              <a:t>15</a:t>
            </a:fld>
            <a:endParaRPr lang="en-US"/>
          </a:p>
        </p:txBody>
      </p:sp>
    </p:spTree>
    <p:extLst>
      <p:ext uri="{BB962C8B-B14F-4D97-AF65-F5344CB8AC3E}">
        <p14:creationId xmlns:p14="http://schemas.microsoft.com/office/powerpoint/2010/main" val="1095153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new advance was developed by Gonzalez-Rodriguez et al. in the </a:t>
            </a:r>
            <a:r>
              <a:rPr lang="en-US" dirty="0" err="1"/>
              <a:t>Alabugin</a:t>
            </a:r>
            <a:r>
              <a:rPr lang="en-US" dirty="0"/>
              <a:t> lab. This synthesis uses 1,4-disubstituted </a:t>
            </a:r>
            <a:r>
              <a:rPr lang="en-US" dirty="0" err="1"/>
              <a:t>naphthalenes</a:t>
            </a:r>
            <a:r>
              <a:rPr lang="en-US" dirty="0"/>
              <a:t> via a radical annulation by reacting them with Bu</a:t>
            </a:r>
            <a:r>
              <a:rPr lang="en-US" baseline="-25000" dirty="0"/>
              <a:t>3</a:t>
            </a:r>
            <a:r>
              <a:rPr lang="en-US" baseline="0" dirty="0"/>
              <a:t>SnH in the presence of ACHN as a radical initiator. This shows an elegant synthesis beginning from </a:t>
            </a:r>
            <a:r>
              <a:rPr lang="en-US" baseline="0" dirty="0" err="1"/>
              <a:t>napththalenes</a:t>
            </a:r>
            <a:r>
              <a:rPr lang="en-US" baseline="0" dirty="0"/>
              <a:t>, a precursor that had never been previously explored.</a:t>
            </a:r>
          </a:p>
          <a:p>
            <a:r>
              <a:rPr lang="en-US" baseline="0" dirty="0"/>
              <a:t>-This strategy was used to make interesting products such as SnBu3 substituted pyrenes in 24-34% yields as well as further iodinating them in yields greater than 90%.</a:t>
            </a:r>
          </a:p>
        </p:txBody>
      </p:sp>
      <p:sp>
        <p:nvSpPr>
          <p:cNvPr id="4" name="Slide Number Placeholder 3"/>
          <p:cNvSpPr>
            <a:spLocks noGrp="1"/>
          </p:cNvSpPr>
          <p:nvPr>
            <p:ph type="sldNum" sz="quarter" idx="5"/>
          </p:nvPr>
        </p:nvSpPr>
        <p:spPr/>
        <p:txBody>
          <a:bodyPr/>
          <a:lstStyle/>
          <a:p>
            <a:fld id="{C7A31666-BFD7-4ED2-BAAC-E68857A1F489}" type="slidenum">
              <a:rPr lang="en-US" smtClean="0"/>
              <a:t>16</a:t>
            </a:fld>
            <a:endParaRPr lang="en-US"/>
          </a:p>
        </p:txBody>
      </p:sp>
    </p:spTree>
    <p:extLst>
      <p:ext uri="{BB962C8B-B14F-4D97-AF65-F5344CB8AC3E}">
        <p14:creationId xmlns:p14="http://schemas.microsoft.com/office/powerpoint/2010/main" val="3206199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Tx/>
              <a:buChar char="-"/>
              <a:defRPr/>
            </a:pPr>
            <a:r>
              <a:rPr lang="en-US" baseline="0" dirty="0"/>
              <a:t>Another method for pyrene synthesis developed in our lab was done by </a:t>
            </a:r>
            <a:r>
              <a:rPr lang="en-US" baseline="0" dirty="0" err="1"/>
              <a:t>Kawade</a:t>
            </a:r>
            <a:r>
              <a:rPr lang="en-US" baseline="0" dirty="0"/>
              <a:t> et al. This strategy uses a three-point annulation that converts benzenes into pyrenes. </a:t>
            </a:r>
          </a:p>
          <a:p>
            <a:pPr marL="174708" indent="-174708" defTabSz="931774">
              <a:buFontTx/>
              <a:buChar char="-"/>
              <a:defRPr/>
            </a:pPr>
            <a:r>
              <a:rPr lang="en-US" dirty="0"/>
              <a:t>This procedure was used to synthesize interesting di-substituted pyrene products as well as benzo[]</a:t>
            </a:r>
            <a:r>
              <a:rPr lang="en-US" dirty="0" err="1"/>
              <a:t>picenes</a:t>
            </a:r>
            <a:r>
              <a:rPr lang="en-US" dirty="0"/>
              <a:t> and dibenzo[]</a:t>
            </a:r>
            <a:r>
              <a:rPr lang="en-US" dirty="0" err="1"/>
              <a:t>tetraphenes</a:t>
            </a:r>
            <a:r>
              <a:rPr lang="en-US" dirty="0"/>
              <a:t>. </a:t>
            </a:r>
            <a:endParaRPr lang="en-US" baseline="0" dirty="0"/>
          </a:p>
          <a:p>
            <a:pPr marL="174708" indent="-174708" defTabSz="931774">
              <a:buFontTx/>
              <a:buChar char="-"/>
              <a:defRPr/>
            </a:pPr>
            <a:r>
              <a:rPr lang="en-US" baseline="0" dirty="0"/>
              <a:t>Although giving pyrenes in moderate yields of 48-68%, this strategy relies on the complex synthesis of the starting precursors, as well as complex three-part procedure to yield the desired products.</a:t>
            </a:r>
          </a:p>
        </p:txBody>
      </p:sp>
      <p:sp>
        <p:nvSpPr>
          <p:cNvPr id="4" name="Slide Number Placeholder 3"/>
          <p:cNvSpPr>
            <a:spLocks noGrp="1"/>
          </p:cNvSpPr>
          <p:nvPr>
            <p:ph type="sldNum" sz="quarter" idx="5"/>
          </p:nvPr>
        </p:nvSpPr>
        <p:spPr/>
        <p:txBody>
          <a:bodyPr/>
          <a:lstStyle/>
          <a:p>
            <a:fld id="{C7A31666-BFD7-4ED2-BAAC-E68857A1F489}" type="slidenum">
              <a:rPr lang="en-US" smtClean="0"/>
              <a:t>17</a:t>
            </a:fld>
            <a:endParaRPr lang="en-US"/>
          </a:p>
        </p:txBody>
      </p:sp>
    </p:spTree>
    <p:extLst>
      <p:ext uri="{BB962C8B-B14F-4D97-AF65-F5344CB8AC3E}">
        <p14:creationId xmlns:p14="http://schemas.microsoft.com/office/powerpoint/2010/main" val="1477391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completes the summary of known precursors used to make pyrene from a de novo synthesis.</a:t>
            </a:r>
          </a:p>
        </p:txBody>
      </p:sp>
      <p:sp>
        <p:nvSpPr>
          <p:cNvPr id="4" name="Slide Number Placeholder 3"/>
          <p:cNvSpPr>
            <a:spLocks noGrp="1"/>
          </p:cNvSpPr>
          <p:nvPr>
            <p:ph type="sldNum" sz="quarter" idx="5"/>
          </p:nvPr>
        </p:nvSpPr>
        <p:spPr/>
        <p:txBody>
          <a:bodyPr/>
          <a:lstStyle/>
          <a:p>
            <a:fld id="{C7A31666-BFD7-4ED2-BAAC-E68857A1F489}" type="slidenum">
              <a:rPr lang="en-US" smtClean="0"/>
              <a:t>18</a:t>
            </a:fld>
            <a:endParaRPr lang="en-US"/>
          </a:p>
        </p:txBody>
      </p:sp>
    </p:spTree>
    <p:extLst>
      <p:ext uri="{BB962C8B-B14F-4D97-AF65-F5344CB8AC3E}">
        <p14:creationId xmlns:p14="http://schemas.microsoft.com/office/powerpoint/2010/main" val="252132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By looking at each specific starting material for each precursor one can find one missing approach</a:t>
            </a:r>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19</a:t>
            </a:fld>
            <a:endParaRPr lang="en-US"/>
          </a:p>
        </p:txBody>
      </p:sp>
    </p:spTree>
    <p:extLst>
      <p:ext uri="{BB962C8B-B14F-4D97-AF65-F5344CB8AC3E}">
        <p14:creationId xmlns:p14="http://schemas.microsoft.com/office/powerpoint/2010/main" val="2421353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baseline="0" dirty="0"/>
              <a:t>This brings us to our main topic of the day. </a:t>
            </a:r>
          </a:p>
          <a:p>
            <a:pPr marL="174708" indent="-174708">
              <a:buFontTx/>
              <a:buChar char="-"/>
            </a:pPr>
            <a:r>
              <a:rPr lang="en-US" baseline="0" dirty="0"/>
              <a:t>The previous precursors, although very useful, all have their flaws. Either that be on the long synthesis of starting materials, complex reaction conditions, or multiple steps to arrive at the final pyrene target. </a:t>
            </a:r>
            <a:br>
              <a:rPr lang="en-US" baseline="0" dirty="0"/>
            </a:br>
            <a:r>
              <a:rPr lang="en-US" baseline="0" dirty="0"/>
              <a:t>-The goal of this project is to make pyrene in a much simpler way.</a:t>
            </a:r>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20</a:t>
            </a:fld>
            <a:endParaRPr lang="en-US"/>
          </a:p>
        </p:txBody>
      </p:sp>
    </p:spTree>
    <p:extLst>
      <p:ext uri="{BB962C8B-B14F-4D97-AF65-F5344CB8AC3E}">
        <p14:creationId xmlns:p14="http://schemas.microsoft.com/office/powerpoint/2010/main" val="418749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to connect 2, 3, and 4 aromatic rings together, but one stands out as special.</a:t>
            </a:r>
          </a:p>
        </p:txBody>
      </p:sp>
      <p:sp>
        <p:nvSpPr>
          <p:cNvPr id="4" name="Slide Number Placeholder 3"/>
          <p:cNvSpPr>
            <a:spLocks noGrp="1"/>
          </p:cNvSpPr>
          <p:nvPr>
            <p:ph type="sldNum" sz="quarter" idx="5"/>
          </p:nvPr>
        </p:nvSpPr>
        <p:spPr/>
        <p:txBody>
          <a:bodyPr/>
          <a:lstStyle/>
          <a:p>
            <a:fld id="{C7A31666-BFD7-4ED2-BAAC-E68857A1F489}" type="slidenum">
              <a:rPr lang="en-US" smtClean="0"/>
              <a:t>2</a:t>
            </a:fld>
            <a:endParaRPr lang="en-US"/>
          </a:p>
        </p:txBody>
      </p:sp>
    </p:spTree>
    <p:extLst>
      <p:ext uri="{BB962C8B-B14F-4D97-AF65-F5344CB8AC3E}">
        <p14:creationId xmlns:p14="http://schemas.microsoft.com/office/powerpoint/2010/main" val="1321328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By using retrosynthetic analysis, we can break down pyrene, step by step to come up with the simplest starting material for this transformation. This starting material requires a very specific geometry, thus we may have to find a way to begin with a simpler isomer for this transformation. </a:t>
            </a:r>
          </a:p>
          <a:p>
            <a:pPr marL="174708" indent="-174708">
              <a:buFontTx/>
              <a:buChar char="-"/>
            </a:pPr>
            <a:r>
              <a:rPr lang="en-US" dirty="0"/>
              <a:t>After coming up with a simple starting material, we then continued our retrosynthesis to decide on the easiest way to make it and that gave us the styrene and the 1,3-dibromobenzene on the right.</a:t>
            </a:r>
          </a:p>
          <a:p>
            <a:pPr marL="174708" indent="-174708">
              <a:buFontTx/>
              <a:buChar char="-"/>
            </a:pPr>
            <a:r>
              <a:rPr lang="en-US" dirty="0"/>
              <a:t>We decided that a double heck reaction would be the easiest way to obtain the starting material from commercially available substrates. the problem here is that the heck reaction would give us a combination of different isomers, however only one of those isomers would be able to proceed to pyrene.</a:t>
            </a:r>
          </a:p>
          <a:p>
            <a:pPr marL="174708" indent="-174708">
              <a:buFontTx/>
              <a:buChar char="-"/>
            </a:pPr>
            <a:r>
              <a:rPr lang="en-US" dirty="0"/>
              <a:t>Photochemistry provided us with a simple solution to this problem. Under these conditions, all isomers would be able to interconvert and would be equivalent to us.</a:t>
            </a:r>
          </a:p>
          <a:p>
            <a:pPr marL="174708" indent="-174708">
              <a:buFontTx/>
              <a:buChar char="-"/>
            </a:pPr>
            <a:r>
              <a:rPr lang="en-US" dirty="0"/>
              <a:t>We planned to accomplish this with conditions consisting of light, and an oxidant to re-aromatize after each cyclization.</a:t>
            </a:r>
          </a:p>
        </p:txBody>
      </p:sp>
      <p:sp>
        <p:nvSpPr>
          <p:cNvPr id="4" name="Slide Number Placeholder 3"/>
          <p:cNvSpPr>
            <a:spLocks noGrp="1"/>
          </p:cNvSpPr>
          <p:nvPr>
            <p:ph type="sldNum" sz="quarter" idx="5"/>
          </p:nvPr>
        </p:nvSpPr>
        <p:spPr/>
        <p:txBody>
          <a:bodyPr/>
          <a:lstStyle/>
          <a:p>
            <a:fld id="{C7A31666-BFD7-4ED2-BAAC-E68857A1F489}" type="slidenum">
              <a:rPr lang="en-US" smtClean="0"/>
              <a:t>21</a:t>
            </a:fld>
            <a:endParaRPr lang="en-US"/>
          </a:p>
        </p:txBody>
      </p:sp>
    </p:spTree>
    <p:extLst>
      <p:ext uri="{BB962C8B-B14F-4D97-AF65-F5344CB8AC3E}">
        <p14:creationId xmlns:p14="http://schemas.microsoft.com/office/powerpoint/2010/main" val="4158039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Mallory photocyclization of </a:t>
            </a:r>
            <a:r>
              <a:rPr lang="en-US" dirty="0" err="1"/>
              <a:t>stillbenes</a:t>
            </a:r>
            <a:r>
              <a:rPr lang="en-US" dirty="0"/>
              <a:t> proved to be a simple and efficient precedent for the first cyclization. </a:t>
            </a:r>
            <a:br>
              <a:rPr lang="en-US" dirty="0"/>
            </a:br>
            <a:r>
              <a:rPr lang="en-US" dirty="0"/>
              <a:t>-by using light, a stilbene can </a:t>
            </a:r>
            <a:r>
              <a:rPr lang="en-US" dirty="0" err="1"/>
              <a:t>photoisomerize</a:t>
            </a:r>
            <a:r>
              <a:rPr lang="en-US" dirty="0"/>
              <a:t>, and through a 6pi electrocyclization followed by a re-aromatization step, a fully aromatized phenanthrene product can be achieved.</a:t>
            </a:r>
          </a:p>
        </p:txBody>
      </p:sp>
      <p:sp>
        <p:nvSpPr>
          <p:cNvPr id="4" name="Slide Number Placeholder 3"/>
          <p:cNvSpPr>
            <a:spLocks noGrp="1"/>
          </p:cNvSpPr>
          <p:nvPr>
            <p:ph type="sldNum" sz="quarter" idx="5"/>
          </p:nvPr>
        </p:nvSpPr>
        <p:spPr/>
        <p:txBody>
          <a:bodyPr/>
          <a:lstStyle/>
          <a:p>
            <a:fld id="{C7A31666-BFD7-4ED2-BAAC-E68857A1F489}" type="slidenum">
              <a:rPr lang="en-US" smtClean="0"/>
              <a:t>22</a:t>
            </a:fld>
            <a:endParaRPr lang="en-US"/>
          </a:p>
        </p:txBody>
      </p:sp>
    </p:spTree>
    <p:extLst>
      <p:ext uri="{BB962C8B-B14F-4D97-AF65-F5344CB8AC3E}">
        <p14:creationId xmlns:p14="http://schemas.microsoft.com/office/powerpoint/2010/main" val="1357715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-Katz then published a slight variation to this method. using equimolar amounts of Iodine, and using </a:t>
            </a:r>
            <a:r>
              <a:rPr lang="en-US" dirty="0" err="1"/>
              <a:t>methyloxirane</a:t>
            </a:r>
            <a:r>
              <a:rPr lang="en-US" dirty="0"/>
              <a:t> to quench HI formed to prevent side reactions. 100’s of examples have emerged from this method and show the easy with which the first step should occur. </a:t>
            </a:r>
          </a:p>
        </p:txBody>
      </p:sp>
      <p:sp>
        <p:nvSpPr>
          <p:cNvPr id="4" name="Slide Number Placeholder 3"/>
          <p:cNvSpPr>
            <a:spLocks noGrp="1"/>
          </p:cNvSpPr>
          <p:nvPr>
            <p:ph type="sldNum" sz="quarter" idx="5"/>
          </p:nvPr>
        </p:nvSpPr>
        <p:spPr/>
        <p:txBody>
          <a:bodyPr/>
          <a:lstStyle/>
          <a:p>
            <a:fld id="{C7A31666-BFD7-4ED2-BAAC-E68857A1F489}" type="slidenum">
              <a:rPr lang="en-US" smtClean="0"/>
              <a:t>23</a:t>
            </a:fld>
            <a:endParaRPr lang="en-US"/>
          </a:p>
        </p:txBody>
      </p:sp>
    </p:spTree>
    <p:extLst>
      <p:ext uri="{BB962C8B-B14F-4D97-AF65-F5344CB8AC3E}">
        <p14:creationId xmlns:p14="http://schemas.microsoft.com/office/powerpoint/2010/main" val="2646867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step in our synthetic plan is much more complex. Literature leads us to ask the question if it </a:t>
            </a:r>
            <a:r>
              <a:rPr lang="en-US" dirty="0" err="1"/>
              <a:t>iseven</a:t>
            </a:r>
            <a:r>
              <a:rPr lang="en-US" dirty="0"/>
              <a:t> possible. </a:t>
            </a:r>
            <a:r>
              <a:rPr lang="en-US" dirty="0" err="1"/>
              <a:t>Laarhoven</a:t>
            </a:r>
            <a:r>
              <a:rPr lang="en-US" dirty="0"/>
              <a:t> and </a:t>
            </a:r>
            <a:r>
              <a:rPr lang="en-US" dirty="0" err="1"/>
              <a:t>morgan</a:t>
            </a:r>
            <a:r>
              <a:rPr lang="en-US" dirty="0"/>
              <a:t> performed a double Mallory-photocyclization on meta-bis-</a:t>
            </a:r>
            <a:r>
              <a:rPr lang="en-US" dirty="0" err="1"/>
              <a:t>distyrylbenzenes</a:t>
            </a:r>
            <a:r>
              <a:rPr lang="en-US" dirty="0"/>
              <a:t> and obtained product 1 in 70-78% yield.</a:t>
            </a:r>
            <a:br>
              <a:rPr lang="en-US" dirty="0"/>
            </a:br>
            <a:r>
              <a:rPr lang="en-US" dirty="0"/>
              <a:t>-interestingly, trace amounts of 2 other products were also obtained, with 3 being the goal of this work.</a:t>
            </a:r>
          </a:p>
          <a:p>
            <a:r>
              <a:rPr lang="en-US" dirty="0"/>
              <a:t>-Their work found around 70% of </a:t>
            </a:r>
            <a:r>
              <a:rPr lang="en-US" b="1" u="sng" dirty="0"/>
              <a:t>2</a:t>
            </a:r>
            <a:r>
              <a:rPr lang="en-US" dirty="0"/>
              <a:t>, and trace amounts of </a:t>
            </a:r>
            <a:r>
              <a:rPr lang="en-US" b="1" u="sng" dirty="0"/>
              <a:t>1</a:t>
            </a:r>
            <a:r>
              <a:rPr lang="en-US" dirty="0"/>
              <a:t> and </a:t>
            </a:r>
            <a:r>
              <a:rPr lang="en-US" b="1" u="sng" dirty="0"/>
              <a:t>3</a:t>
            </a:r>
            <a:r>
              <a:rPr lang="en-US" dirty="0"/>
              <a:t>. </a:t>
            </a:r>
          </a:p>
          <a:p>
            <a:r>
              <a:rPr lang="en-US" dirty="0"/>
              <a:t>-We repeated these experiments from </a:t>
            </a:r>
            <a:r>
              <a:rPr lang="en-US" dirty="0" err="1"/>
              <a:t>Laarhoven</a:t>
            </a:r>
            <a:r>
              <a:rPr lang="en-US" dirty="0"/>
              <a:t> and Morgan and found similar results. </a:t>
            </a:r>
          </a:p>
        </p:txBody>
      </p:sp>
      <p:sp>
        <p:nvSpPr>
          <p:cNvPr id="4" name="Slide Number Placeholder 3"/>
          <p:cNvSpPr>
            <a:spLocks noGrp="1"/>
          </p:cNvSpPr>
          <p:nvPr>
            <p:ph type="sldNum" sz="quarter" idx="5"/>
          </p:nvPr>
        </p:nvSpPr>
        <p:spPr/>
        <p:txBody>
          <a:bodyPr/>
          <a:lstStyle/>
          <a:p>
            <a:fld id="{C7A31666-BFD7-4ED2-BAAC-E68857A1F489}" type="slidenum">
              <a:rPr lang="en-US" smtClean="0"/>
              <a:t>24</a:t>
            </a:fld>
            <a:endParaRPr lang="en-US"/>
          </a:p>
        </p:txBody>
      </p:sp>
    </p:spTree>
    <p:extLst>
      <p:ext uri="{BB962C8B-B14F-4D97-AF65-F5344CB8AC3E}">
        <p14:creationId xmlns:p14="http://schemas.microsoft.com/office/powerpoint/2010/main" val="56418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The formation of the products above can then be described beginning with a choice between two different Mallory </a:t>
            </a:r>
            <a:r>
              <a:rPr lang="en-US" dirty="0" err="1"/>
              <a:t>cyclizations</a:t>
            </a:r>
            <a:r>
              <a:rPr lang="en-US" dirty="0"/>
              <a:t>. Cyclizing para to the styryl group gives the 2-substituted phenanthrene shown.</a:t>
            </a:r>
          </a:p>
          <a:p>
            <a:pPr marL="174708" indent="-174708">
              <a:buFontTx/>
              <a:buChar char="-"/>
            </a:pPr>
            <a:r>
              <a:rPr lang="en-US" dirty="0"/>
              <a:t>Cyclizing towards position 3 of phenanthrene gives product 2 and cyclizing towards position 1 gives product 1</a:t>
            </a:r>
          </a:p>
          <a:p>
            <a:pPr marL="174708" indent="-174708">
              <a:buFontTx/>
              <a:buChar char="-"/>
            </a:pPr>
            <a:r>
              <a:rPr lang="en-US" dirty="0"/>
              <a:t>Going back to the initial 2 Mallory </a:t>
            </a:r>
            <a:r>
              <a:rPr lang="en-US" dirty="0" err="1"/>
              <a:t>cyclizations</a:t>
            </a:r>
            <a:r>
              <a:rPr lang="en-US" dirty="0"/>
              <a:t>, cyclizing ortho to the styryl group gives a bay-region substituted phenanthrene. </a:t>
            </a:r>
          </a:p>
          <a:p>
            <a:pPr marL="174708" indent="-174708">
              <a:buFontTx/>
              <a:buChar char="-"/>
            </a:pPr>
            <a:r>
              <a:rPr lang="en-US" dirty="0"/>
              <a:t>This phenanthrene can then yield product 1 via another Mallory closure, OR via a distinct cyclization to yield product 3.</a:t>
            </a:r>
          </a:p>
        </p:txBody>
      </p:sp>
      <p:sp>
        <p:nvSpPr>
          <p:cNvPr id="4" name="Slide Number Placeholder 3"/>
          <p:cNvSpPr>
            <a:spLocks noGrp="1"/>
          </p:cNvSpPr>
          <p:nvPr>
            <p:ph type="sldNum" sz="quarter" idx="5"/>
          </p:nvPr>
        </p:nvSpPr>
        <p:spPr/>
        <p:txBody>
          <a:bodyPr/>
          <a:lstStyle/>
          <a:p>
            <a:fld id="{C7A31666-BFD7-4ED2-BAAC-E68857A1F489}" type="slidenum">
              <a:rPr lang="en-US" smtClean="0"/>
              <a:t>25</a:t>
            </a:fld>
            <a:endParaRPr lang="en-US"/>
          </a:p>
        </p:txBody>
      </p:sp>
    </p:spTree>
    <p:extLst>
      <p:ext uri="{BB962C8B-B14F-4D97-AF65-F5344CB8AC3E}">
        <p14:creationId xmlns:p14="http://schemas.microsoft.com/office/powerpoint/2010/main" val="3351800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Tx/>
              <a:buChar char="-"/>
              <a:defRPr/>
            </a:pPr>
            <a:r>
              <a:rPr lang="en-US" dirty="0"/>
              <a:t>Although documented, formation of 3 is practically an unknown reaction with only trace amounts being reported in only 2 papers. </a:t>
            </a:r>
          </a:p>
          <a:p>
            <a:pPr marL="174708" indent="-174708" defTabSz="931774">
              <a:buFontTx/>
              <a:buChar char="-"/>
              <a:defRPr/>
            </a:pPr>
            <a:r>
              <a:rPr lang="en-US" dirty="0"/>
              <a:t>The question became, how could we stop the reaction that is usually dominant, closing the doors to products 1 and 2 and forcing product 3 to be the major product?</a:t>
            </a:r>
          </a:p>
          <a:p>
            <a:pPr marL="174708" indent="-174708" defTabSz="931774">
              <a:buFontTx/>
              <a:buChar char="-"/>
              <a:defRPr/>
            </a:pPr>
            <a:r>
              <a:rPr lang="en-US" dirty="0"/>
              <a:t>To do so, we had two challenges to overcome. 1: eliminating the possibility of the initial para- cyclization.</a:t>
            </a:r>
          </a:p>
          <a:p>
            <a:pPr marL="174708" indent="-174708" defTabSz="931774">
              <a:buFontTx/>
              <a:buChar char="-"/>
              <a:defRPr/>
            </a:pPr>
            <a:r>
              <a:rPr lang="en-US" dirty="0"/>
              <a:t>And 2: eliminating the possibility of the second Mallory closure, giving pyrene as the sole product.</a:t>
            </a:r>
          </a:p>
          <a:p>
            <a:pPr marL="174708" indent="-174708">
              <a:buFontTx/>
              <a:buChar char="-"/>
            </a:pPr>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26</a:t>
            </a:fld>
            <a:endParaRPr lang="en-US"/>
          </a:p>
        </p:txBody>
      </p:sp>
    </p:spTree>
    <p:extLst>
      <p:ext uri="{BB962C8B-B14F-4D97-AF65-F5344CB8AC3E}">
        <p14:creationId xmlns:p14="http://schemas.microsoft.com/office/powerpoint/2010/main" val="3679053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Tx/>
              <a:buChar char="-"/>
              <a:defRPr/>
            </a:pPr>
            <a:r>
              <a:rPr lang="en-US" dirty="0"/>
              <a:t>To do so we envisioned the use of simple R blocking groups to direct both closures towards the intended pyrene product. </a:t>
            </a:r>
          </a:p>
          <a:p>
            <a:pPr marL="174708" indent="-174708" defTabSz="931774">
              <a:buFontTx/>
              <a:buChar char="-"/>
              <a:defRPr/>
            </a:pPr>
            <a:r>
              <a:rPr lang="en-US" dirty="0"/>
              <a:t>This small change converts a very inefficient process into a useful synthetic tool to the synthesis of tetra-substituted pyrenes.</a:t>
            </a:r>
          </a:p>
          <a:p>
            <a:pPr marL="174708" indent="-174708" defTabSz="931774">
              <a:buFontTx/>
              <a:buChar char="-"/>
              <a:defRPr/>
            </a:pPr>
            <a:endParaRPr lang="en-US" dirty="0"/>
          </a:p>
          <a:p>
            <a:pPr marL="174708" indent="-174708" defTabSz="931774">
              <a:buFontTx/>
              <a:buChar char="-"/>
              <a:defRPr/>
            </a:pPr>
            <a:endParaRPr lang="en-US" dirty="0"/>
          </a:p>
          <a:p>
            <a:pPr marL="174708" indent="-174708">
              <a:buFontTx/>
              <a:buChar char="-"/>
            </a:pPr>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27</a:t>
            </a:fld>
            <a:endParaRPr lang="en-US"/>
          </a:p>
        </p:txBody>
      </p:sp>
    </p:spTree>
    <p:extLst>
      <p:ext uri="{BB962C8B-B14F-4D97-AF65-F5344CB8AC3E}">
        <p14:creationId xmlns:p14="http://schemas.microsoft.com/office/powerpoint/2010/main" val="2485755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began our studies  by making the meta-bis-</a:t>
            </a:r>
            <a:r>
              <a:rPr lang="en-US" dirty="0" err="1"/>
              <a:t>styrylbenzenes</a:t>
            </a:r>
            <a:r>
              <a:rPr lang="en-US" dirty="0"/>
              <a:t> through a simple double heck reaction.</a:t>
            </a:r>
          </a:p>
          <a:p>
            <a:pPr defTabSz="931774">
              <a:defRPr/>
            </a:pPr>
            <a:r>
              <a:rPr lang="en-US" dirty="0"/>
              <a:t>-Our preliminary studies found that such reactions proceeded with 10 mol % of Pd (</a:t>
            </a:r>
            <a:r>
              <a:rPr lang="en-US" dirty="0" err="1"/>
              <a:t>OAc</a:t>
            </a:r>
            <a:r>
              <a:rPr lang="en-US" dirty="0"/>
              <a:t>)2, 4 equivalents of triethylamine and 30 mol% triphenylphosphine dissolved in acetonitrile at 100°C over-night to provide the required bis-stilbenes in 70-80% yields. These conditions were optimized to our uses to give the best possible yields to our substrates. We obtained the products as a mixture of stereoisomers, which would be equivalent under photochemical conditions.</a:t>
            </a:r>
          </a:p>
          <a:p>
            <a:pPr defTabSz="931774">
              <a:defRPr/>
            </a:pPr>
            <a:r>
              <a:rPr lang="en-US" dirty="0"/>
              <a:t>-Our initial studies found R=</a:t>
            </a:r>
            <a:r>
              <a:rPr lang="en-US" dirty="0" err="1"/>
              <a:t>OMe</a:t>
            </a:r>
            <a:r>
              <a:rPr lang="en-US" dirty="0"/>
              <a:t> blocking groups have given a sole product of two Mallory </a:t>
            </a:r>
            <a:r>
              <a:rPr lang="en-US" dirty="0" err="1"/>
              <a:t>cyclizations</a:t>
            </a:r>
            <a:r>
              <a:rPr lang="en-US" dirty="0"/>
              <a:t>.</a:t>
            </a:r>
          </a:p>
          <a:p>
            <a:pPr defTabSz="931774">
              <a:defRPr/>
            </a:pPr>
            <a:r>
              <a:rPr lang="en-US" dirty="0"/>
              <a:t>-we obtained that product in 75% yield.</a:t>
            </a:r>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28</a:t>
            </a:fld>
            <a:endParaRPr lang="en-US"/>
          </a:p>
        </p:txBody>
      </p:sp>
    </p:spTree>
    <p:extLst>
      <p:ext uri="{BB962C8B-B14F-4D97-AF65-F5344CB8AC3E}">
        <p14:creationId xmlns:p14="http://schemas.microsoft.com/office/powerpoint/2010/main" val="2387227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-Since R=</a:t>
            </a:r>
            <a:r>
              <a:rPr lang="en-US" dirty="0" err="1"/>
              <a:t>OMe</a:t>
            </a:r>
            <a:r>
              <a:rPr lang="en-US" dirty="0"/>
              <a:t> did not work, we decided to use a more robust R=Me blocking groups. </a:t>
            </a:r>
          </a:p>
          <a:p>
            <a:pPr defTabSz="931774">
              <a:defRPr/>
            </a:pPr>
            <a:r>
              <a:rPr lang="en-US" dirty="0"/>
              <a:t>-Unlike the earlier discussed example, the formation of pyrene is more favorable than a 2</a:t>
            </a:r>
            <a:r>
              <a:rPr lang="en-US" baseline="30000" dirty="0"/>
              <a:t>nd</a:t>
            </a:r>
            <a:r>
              <a:rPr lang="en-US" dirty="0"/>
              <a:t> Mallory cyclization giving a benzo[c]chrysene derivative.</a:t>
            </a:r>
          </a:p>
          <a:p>
            <a:pPr defTabSz="931774">
              <a:defRPr/>
            </a:pPr>
            <a:r>
              <a:rPr lang="en-US" dirty="0"/>
              <a:t>-To our delight, the Me-substituted precursors readily form the expected tetrasubstituted nonsymmetrical pyrenes upon irradiation in the presence of I</a:t>
            </a:r>
            <a:r>
              <a:rPr lang="en-US" baseline="-25000" dirty="0"/>
              <a:t>2 </a:t>
            </a:r>
            <a:r>
              <a:rPr lang="en-US" dirty="0"/>
              <a:t>and </a:t>
            </a:r>
            <a:r>
              <a:rPr lang="en-US" dirty="0" err="1"/>
              <a:t>methyloxirane</a:t>
            </a:r>
            <a:r>
              <a:rPr lang="en-US" dirty="0"/>
              <a:t>.</a:t>
            </a:r>
          </a:p>
          <a:p>
            <a:pPr defTabSz="931774">
              <a:defRPr/>
            </a:pPr>
            <a:endParaRPr lang="en-US" dirty="0"/>
          </a:p>
          <a:p>
            <a:pPr defTabSz="931774">
              <a:defRPr/>
            </a:pPr>
            <a:endParaRPr lang="en-US" dirty="0"/>
          </a:p>
          <a:p>
            <a:pPr defTabSz="931774">
              <a:defRPr/>
            </a:pPr>
            <a:endParaRPr lang="en-US" dirty="0"/>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29</a:t>
            </a:fld>
            <a:endParaRPr lang="en-US"/>
          </a:p>
        </p:txBody>
      </p:sp>
    </p:spTree>
    <p:extLst>
      <p:ext uri="{BB962C8B-B14F-4D97-AF65-F5344CB8AC3E}">
        <p14:creationId xmlns:p14="http://schemas.microsoft.com/office/powerpoint/2010/main" val="1195625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-Surprisingly, the photochemical cascade of substrate with the Me-blocking group proceeds even further via a formal 1,2-aryl group shift for R’=</a:t>
            </a:r>
            <a:r>
              <a:rPr lang="en-US" dirty="0" err="1"/>
              <a:t>OMe</a:t>
            </a:r>
            <a:r>
              <a:rPr lang="en-US" dirty="0"/>
              <a:t>.</a:t>
            </a:r>
          </a:p>
          <a:p>
            <a:pPr defTabSz="931774">
              <a:defRPr/>
            </a:pPr>
            <a:r>
              <a:rPr lang="en-US" dirty="0"/>
              <a:t>-this means that not only a new discreet cyclization from a Mallory reaction was discovered, but also a never before seen aryl shift in stilbene </a:t>
            </a:r>
            <a:r>
              <a:rPr lang="en-US" dirty="0" err="1"/>
              <a:t>cyclizations</a:t>
            </a:r>
            <a:r>
              <a:rPr lang="en-US" dirty="0"/>
              <a:t>.</a:t>
            </a:r>
          </a:p>
        </p:txBody>
      </p:sp>
      <p:sp>
        <p:nvSpPr>
          <p:cNvPr id="4" name="Slide Number Placeholder 3"/>
          <p:cNvSpPr>
            <a:spLocks noGrp="1"/>
          </p:cNvSpPr>
          <p:nvPr>
            <p:ph type="sldNum" sz="quarter" idx="5"/>
          </p:nvPr>
        </p:nvSpPr>
        <p:spPr/>
        <p:txBody>
          <a:bodyPr/>
          <a:lstStyle/>
          <a:p>
            <a:fld id="{C7A31666-BFD7-4ED2-BAAC-E68857A1F489}" type="slidenum">
              <a:rPr lang="en-US" smtClean="0"/>
              <a:t>30</a:t>
            </a:fld>
            <a:endParaRPr lang="en-US"/>
          </a:p>
        </p:txBody>
      </p:sp>
    </p:spTree>
    <p:extLst>
      <p:ext uri="{BB962C8B-B14F-4D97-AF65-F5344CB8AC3E}">
        <p14:creationId xmlns:p14="http://schemas.microsoft.com/office/powerpoint/2010/main" val="402049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4</a:t>
            </a:fld>
            <a:endParaRPr lang="en-US"/>
          </a:p>
        </p:txBody>
      </p:sp>
    </p:spTree>
    <p:extLst>
      <p:ext uri="{BB962C8B-B14F-4D97-AF65-F5344CB8AC3E}">
        <p14:creationId xmlns:p14="http://schemas.microsoft.com/office/powerpoint/2010/main" val="1522548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gain better understanding to our reaction mechanism, we have turned to the literature to find any reports of similar transformations that would explain the formation of both of our different products. </a:t>
            </a:r>
          </a:p>
          <a:p>
            <a:r>
              <a:rPr lang="en-US" dirty="0"/>
              <a:t>-Lewis et al. have shown in 2005 that the photocyclization of vinyl-biphenyl is finalized through a competition of a 1,5-H shift versus two 1,2-H shifts. Experimental results using deuterium labeling have shown that, while at lower temperatures the 1,5-H shift prevails, at room temperature the preferred pathway involved two consecutive 1,2-H shifts.</a:t>
            </a:r>
          </a:p>
          <a:p>
            <a:r>
              <a:rPr lang="en-US" dirty="0"/>
              <a:t>-Our proposed mechanism emerges based on this concept.</a:t>
            </a:r>
          </a:p>
        </p:txBody>
      </p:sp>
      <p:sp>
        <p:nvSpPr>
          <p:cNvPr id="4" name="Slide Number Placeholder 3"/>
          <p:cNvSpPr>
            <a:spLocks noGrp="1"/>
          </p:cNvSpPr>
          <p:nvPr>
            <p:ph type="sldNum" sz="quarter" idx="5"/>
          </p:nvPr>
        </p:nvSpPr>
        <p:spPr/>
        <p:txBody>
          <a:bodyPr/>
          <a:lstStyle/>
          <a:p>
            <a:fld id="{C7A31666-BFD7-4ED2-BAAC-E68857A1F489}" type="slidenum">
              <a:rPr lang="en-US" smtClean="0"/>
              <a:t>31</a:t>
            </a:fld>
            <a:endParaRPr lang="en-US"/>
          </a:p>
        </p:txBody>
      </p:sp>
    </p:spTree>
    <p:extLst>
      <p:ext uri="{BB962C8B-B14F-4D97-AF65-F5344CB8AC3E}">
        <p14:creationId xmlns:p14="http://schemas.microsoft.com/office/powerpoint/2010/main" val="3947150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begins at the bis-stilbene precursor A, followed by 6π-electrocyclization and oxidation to give B.</a:t>
            </a:r>
          </a:p>
          <a:p>
            <a:r>
              <a:rPr lang="en-US" dirty="0"/>
              <a:t>-another 6π-electrocyclization gives structure C, which splits the mechanism in 2 different directions.</a:t>
            </a:r>
          </a:p>
          <a:p>
            <a:r>
              <a:rPr lang="en-US" dirty="0"/>
              <a:t>-The first pathway shows the mechanism for products lacking the formal 1,2-Ar shift which proceeds via two separate 1,2-hydrogen shifts to give E, and final oxidation to give the final product F.</a:t>
            </a:r>
          </a:p>
          <a:p>
            <a:r>
              <a:rPr lang="en-US" dirty="0"/>
              <a:t>-we envision a similar mechanism for the 1,2-Ar shift. For this pathway, we propose that after formation of C, a formal 1,2-Ar shift will give intermediate D’, which will then form E’ via 1,2-H shift, and finally be oxidized to product F’.</a:t>
            </a:r>
          </a:p>
        </p:txBody>
      </p:sp>
      <p:sp>
        <p:nvSpPr>
          <p:cNvPr id="4" name="Slide Number Placeholder 3"/>
          <p:cNvSpPr>
            <a:spLocks noGrp="1"/>
          </p:cNvSpPr>
          <p:nvPr>
            <p:ph type="sldNum" sz="quarter" idx="5"/>
          </p:nvPr>
        </p:nvSpPr>
        <p:spPr/>
        <p:txBody>
          <a:bodyPr/>
          <a:lstStyle/>
          <a:p>
            <a:fld id="{C7A31666-BFD7-4ED2-BAAC-E68857A1F489}" type="slidenum">
              <a:rPr lang="en-US" smtClean="0"/>
              <a:t>32</a:t>
            </a:fld>
            <a:endParaRPr lang="en-US"/>
          </a:p>
        </p:txBody>
      </p:sp>
    </p:spTree>
    <p:extLst>
      <p:ext uri="{BB962C8B-B14F-4D97-AF65-F5344CB8AC3E}">
        <p14:creationId xmlns:p14="http://schemas.microsoft.com/office/powerpoint/2010/main" val="2771896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in chemistry nothing is ever perfect, and as such, neither are these blocking groups.</a:t>
            </a:r>
            <a:br>
              <a:rPr lang="en-US" dirty="0"/>
            </a:br>
            <a:r>
              <a:rPr lang="en-US" dirty="0"/>
              <a:t>-although the desired product was formed as the major product, a previous product has came back to haunt us in varying ratios. </a:t>
            </a:r>
            <a:br>
              <a:rPr lang="en-US" dirty="0"/>
            </a:br>
            <a:r>
              <a:rPr lang="en-US" dirty="0"/>
              <a:t>-for H, as well as simple Me </a:t>
            </a:r>
            <a:r>
              <a:rPr lang="en-US" dirty="0" err="1"/>
              <a:t>styrenes</a:t>
            </a:r>
            <a:r>
              <a:rPr lang="en-US" dirty="0"/>
              <a:t> major pyrene product was formed in 5:2 ratio to chrysene product 4. this ratio seemed to suffer upon addition of </a:t>
            </a:r>
            <a:r>
              <a:rPr lang="en-US" dirty="0" err="1"/>
              <a:t>stericly</a:t>
            </a:r>
            <a:r>
              <a:rPr lang="en-US" dirty="0"/>
              <a:t> hindered t-</a:t>
            </a:r>
            <a:r>
              <a:rPr lang="en-US" dirty="0" err="1"/>
              <a:t>bu</a:t>
            </a:r>
            <a:r>
              <a:rPr lang="en-US" dirty="0"/>
              <a:t> styrene as well as electron withdrawing </a:t>
            </a:r>
            <a:r>
              <a:rPr lang="en-US" dirty="0" err="1"/>
              <a:t>chloro</a:t>
            </a:r>
            <a:r>
              <a:rPr lang="en-US" dirty="0"/>
              <a:t> styrene. This ratio seemed to improve once again upon use of electron donating methoxy substituted styrene, giving a separate migrated product. </a:t>
            </a:r>
          </a:p>
        </p:txBody>
      </p:sp>
      <p:sp>
        <p:nvSpPr>
          <p:cNvPr id="4" name="Slide Number Placeholder 3"/>
          <p:cNvSpPr>
            <a:spLocks noGrp="1"/>
          </p:cNvSpPr>
          <p:nvPr>
            <p:ph type="sldNum" sz="quarter" idx="5"/>
          </p:nvPr>
        </p:nvSpPr>
        <p:spPr/>
        <p:txBody>
          <a:bodyPr/>
          <a:lstStyle/>
          <a:p>
            <a:fld id="{C7A31666-BFD7-4ED2-BAAC-E68857A1F489}" type="slidenum">
              <a:rPr lang="en-US" smtClean="0"/>
              <a:t>33</a:t>
            </a:fld>
            <a:endParaRPr lang="en-US"/>
          </a:p>
        </p:txBody>
      </p:sp>
    </p:spTree>
    <p:extLst>
      <p:ext uri="{BB962C8B-B14F-4D97-AF65-F5344CB8AC3E}">
        <p14:creationId xmlns:p14="http://schemas.microsoft.com/office/powerpoint/2010/main" val="3140966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Could the Blocking group be made more efficient at directing the second cyclization by making it larger and creating more steric bulk? </a:t>
            </a:r>
          </a:p>
        </p:txBody>
      </p:sp>
      <p:sp>
        <p:nvSpPr>
          <p:cNvPr id="4" name="Slide Number Placeholder 3"/>
          <p:cNvSpPr>
            <a:spLocks noGrp="1"/>
          </p:cNvSpPr>
          <p:nvPr>
            <p:ph type="sldNum" sz="quarter" idx="5"/>
          </p:nvPr>
        </p:nvSpPr>
        <p:spPr/>
        <p:txBody>
          <a:bodyPr/>
          <a:lstStyle/>
          <a:p>
            <a:fld id="{C7A31666-BFD7-4ED2-BAAC-E68857A1F489}" type="slidenum">
              <a:rPr lang="en-US" smtClean="0"/>
              <a:t>34</a:t>
            </a:fld>
            <a:endParaRPr lang="en-US"/>
          </a:p>
        </p:txBody>
      </p:sp>
    </p:spTree>
    <p:extLst>
      <p:ext uri="{BB962C8B-B14F-4D97-AF65-F5344CB8AC3E}">
        <p14:creationId xmlns:p14="http://schemas.microsoft.com/office/powerpoint/2010/main" val="3986652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led us to a new problem. While the double heck reaction of the methyl core di bromo benzenes proceeded cleanly, for the more bulky cores this reaction did not work. </a:t>
            </a:r>
            <a:br>
              <a:rPr lang="en-US" dirty="0"/>
            </a:br>
            <a:r>
              <a:rPr lang="en-US" dirty="0"/>
              <a:t>-further optimization was required, and upon analyzing different catalysts such as Pd </a:t>
            </a:r>
            <a:r>
              <a:rPr lang="en-US" dirty="0" err="1"/>
              <a:t>tetrakis</a:t>
            </a:r>
            <a:r>
              <a:rPr lang="en-US" dirty="0"/>
              <a:t> and PdCl2(PPh3)2, as well as other solvents such as toluene, benzene, cyclohexane, hexanes, and DMF, new conditions for the double heck reaction were found. These consisted of a simple change to a much more suited solvent, DMF, which allowed the synthesis of </a:t>
            </a:r>
            <a:r>
              <a:rPr lang="en-US" dirty="0" err="1"/>
              <a:t>distyrylbenzene</a:t>
            </a:r>
            <a:r>
              <a:rPr lang="en-US" dirty="0"/>
              <a:t> precursors in 30-45% yield. </a:t>
            </a:r>
          </a:p>
          <a:p>
            <a:r>
              <a:rPr lang="en-US" dirty="0"/>
              <a:t>- t-</a:t>
            </a:r>
            <a:r>
              <a:rPr lang="en-US" dirty="0" err="1"/>
              <a:t>bu</a:t>
            </a:r>
            <a:r>
              <a:rPr lang="en-US" dirty="0"/>
              <a:t> cores were also attempted during this optimization process but only showed trace amounts of product formed.</a:t>
            </a:r>
          </a:p>
        </p:txBody>
      </p:sp>
      <p:sp>
        <p:nvSpPr>
          <p:cNvPr id="4" name="Slide Number Placeholder 3"/>
          <p:cNvSpPr>
            <a:spLocks noGrp="1"/>
          </p:cNvSpPr>
          <p:nvPr>
            <p:ph type="sldNum" sz="quarter" idx="5"/>
          </p:nvPr>
        </p:nvSpPr>
        <p:spPr/>
        <p:txBody>
          <a:bodyPr/>
          <a:lstStyle/>
          <a:p>
            <a:fld id="{C7A31666-BFD7-4ED2-BAAC-E68857A1F489}" type="slidenum">
              <a:rPr lang="en-US" smtClean="0"/>
              <a:t>35</a:t>
            </a:fld>
            <a:endParaRPr lang="en-US"/>
          </a:p>
        </p:txBody>
      </p:sp>
    </p:spTree>
    <p:extLst>
      <p:ext uri="{BB962C8B-B14F-4D97-AF65-F5344CB8AC3E}">
        <p14:creationId xmlns:p14="http://schemas.microsoft.com/office/powerpoint/2010/main" val="3205608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hypothesis are correct and the results of these studies showed that larger blocking groups do not impact reaction selectivity. </a:t>
            </a:r>
            <a:br>
              <a:rPr lang="en-US" dirty="0"/>
            </a:br>
            <a:r>
              <a:rPr lang="en-US" dirty="0"/>
              <a:t>-rations of formation of pyrene vs double Mallory product did not change significantly within similar R’ groups. </a:t>
            </a:r>
            <a:br>
              <a:rPr lang="en-US" dirty="0"/>
            </a:br>
            <a:r>
              <a:rPr lang="en-US" dirty="0"/>
              <a:t>-perhaps the reason for these findings is that although the blocking group is more protected with more steric bulk. Et and </a:t>
            </a:r>
            <a:r>
              <a:rPr lang="en-US" dirty="0" err="1"/>
              <a:t>i-Pr</a:t>
            </a:r>
            <a:r>
              <a:rPr lang="en-US" dirty="0"/>
              <a:t> would form better leaving groups than Me. Thus offsetting this selection</a:t>
            </a:r>
          </a:p>
        </p:txBody>
      </p:sp>
      <p:sp>
        <p:nvSpPr>
          <p:cNvPr id="4" name="Slide Number Placeholder 3"/>
          <p:cNvSpPr>
            <a:spLocks noGrp="1"/>
          </p:cNvSpPr>
          <p:nvPr>
            <p:ph type="sldNum" sz="quarter" idx="5"/>
          </p:nvPr>
        </p:nvSpPr>
        <p:spPr/>
        <p:txBody>
          <a:bodyPr/>
          <a:lstStyle/>
          <a:p>
            <a:fld id="{C7A31666-BFD7-4ED2-BAAC-E68857A1F489}" type="slidenum">
              <a:rPr lang="en-US" smtClean="0"/>
              <a:t>36</a:t>
            </a:fld>
            <a:endParaRPr lang="en-US"/>
          </a:p>
        </p:txBody>
      </p:sp>
    </p:spTree>
    <p:extLst>
      <p:ext uri="{BB962C8B-B14F-4D97-AF65-F5344CB8AC3E}">
        <p14:creationId xmlns:p14="http://schemas.microsoft.com/office/powerpoint/2010/main" val="1717946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these findings in hand, new ideas must be explored. Firstly:</a:t>
            </a:r>
            <a:br>
              <a:rPr lang="en-US" dirty="0"/>
            </a:br>
            <a:r>
              <a:rPr lang="en-US" dirty="0"/>
              <a:t>-secondly:</a:t>
            </a:r>
          </a:p>
        </p:txBody>
      </p:sp>
      <p:sp>
        <p:nvSpPr>
          <p:cNvPr id="4" name="Slide Number Placeholder 3"/>
          <p:cNvSpPr>
            <a:spLocks noGrp="1"/>
          </p:cNvSpPr>
          <p:nvPr>
            <p:ph type="sldNum" sz="quarter" idx="5"/>
          </p:nvPr>
        </p:nvSpPr>
        <p:spPr/>
        <p:txBody>
          <a:bodyPr/>
          <a:lstStyle/>
          <a:p>
            <a:fld id="{C7A31666-BFD7-4ED2-BAAC-E68857A1F489}" type="slidenum">
              <a:rPr lang="en-US" smtClean="0"/>
              <a:t>37</a:t>
            </a:fld>
            <a:endParaRPr lang="en-US"/>
          </a:p>
        </p:txBody>
      </p:sp>
    </p:spTree>
    <p:extLst>
      <p:ext uri="{BB962C8B-B14F-4D97-AF65-F5344CB8AC3E}">
        <p14:creationId xmlns:p14="http://schemas.microsoft.com/office/powerpoint/2010/main" val="2507156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-Herein we propose a new method for the synthesis of non-symmetric tetrasubstituted pyrenes.</a:t>
            </a:r>
          </a:p>
          <a:p>
            <a:r>
              <a:rPr lang="en-US" dirty="0"/>
              <a:t>-This synthesis make use of a double heck reaction for 1 step synthesis of starting materials. Which upon irradiation, lead to 3 separate outcomes. </a:t>
            </a:r>
            <a:br>
              <a:rPr lang="en-US" dirty="0"/>
            </a:br>
            <a:r>
              <a:rPr lang="en-US" dirty="0"/>
              <a:t>- in the first outcome, when using </a:t>
            </a:r>
            <a:r>
              <a:rPr lang="en-US" dirty="0" err="1"/>
              <a:t>MeO</a:t>
            </a:r>
            <a:r>
              <a:rPr lang="en-US" dirty="0"/>
              <a:t> blocking groups, or as a side reaction with more sturdy groups, double Mallory reaction still occurs.</a:t>
            </a:r>
          </a:p>
          <a:p>
            <a:r>
              <a:rPr lang="en-US" dirty="0"/>
              <a:t>-secondly, we have shown a New double photocyclization cascade ending in the synthesis of substituted pyrene. </a:t>
            </a:r>
            <a:br>
              <a:rPr lang="en-US" dirty="0"/>
            </a:br>
            <a:r>
              <a:rPr lang="en-US" dirty="0"/>
              <a:t>-and lastly, and arguably the most </a:t>
            </a:r>
            <a:r>
              <a:rPr lang="en-US" dirty="0" err="1"/>
              <a:t>intering</a:t>
            </a:r>
            <a:r>
              <a:rPr lang="en-US" dirty="0"/>
              <a:t> case, a new double photocyclization with a aryl shift was discovered. </a:t>
            </a:r>
          </a:p>
        </p:txBody>
      </p:sp>
      <p:sp>
        <p:nvSpPr>
          <p:cNvPr id="4" name="Slide Number Placeholder 3"/>
          <p:cNvSpPr>
            <a:spLocks noGrp="1"/>
          </p:cNvSpPr>
          <p:nvPr>
            <p:ph type="sldNum" sz="quarter" idx="5"/>
          </p:nvPr>
        </p:nvSpPr>
        <p:spPr/>
        <p:txBody>
          <a:bodyPr/>
          <a:lstStyle/>
          <a:p>
            <a:fld id="{C7A31666-BFD7-4ED2-BAAC-E68857A1F489}" type="slidenum">
              <a:rPr lang="en-US" smtClean="0"/>
              <a:t>38</a:t>
            </a:fld>
            <a:endParaRPr lang="en-US"/>
          </a:p>
        </p:txBody>
      </p:sp>
    </p:spTree>
    <p:extLst>
      <p:ext uri="{BB962C8B-B14F-4D97-AF65-F5344CB8AC3E}">
        <p14:creationId xmlns:p14="http://schemas.microsoft.com/office/powerpoint/2010/main" val="1848620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send my acknowledgements to my group, as well as to my PI, Dr. </a:t>
            </a:r>
            <a:r>
              <a:rPr lang="en-US" dirty="0" err="1"/>
              <a:t>Alabugin</a:t>
            </a:r>
            <a:r>
              <a:rPr lang="en-US" dirty="0"/>
              <a:t>, my undergrads Alexandria Palazzo, Angel Chu, and Josef </a:t>
            </a:r>
            <a:r>
              <a:rPr lang="en-US" dirty="0" err="1"/>
              <a:t>Maselli</a:t>
            </a:r>
            <a:r>
              <a:rPr lang="en-US" dirty="0"/>
              <a:t>, and to </a:t>
            </a:r>
            <a:r>
              <a:rPr lang="en-US" dirty="0" err="1"/>
              <a:t>Xinsong</a:t>
            </a:r>
            <a:r>
              <a:rPr lang="en-US" dirty="0"/>
              <a:t> Lin for all his help with Crystallography.</a:t>
            </a:r>
          </a:p>
        </p:txBody>
      </p:sp>
      <p:sp>
        <p:nvSpPr>
          <p:cNvPr id="4" name="Slide Number Placeholder 3"/>
          <p:cNvSpPr>
            <a:spLocks noGrp="1"/>
          </p:cNvSpPr>
          <p:nvPr>
            <p:ph type="sldNum" sz="quarter" idx="5"/>
          </p:nvPr>
        </p:nvSpPr>
        <p:spPr/>
        <p:txBody>
          <a:bodyPr/>
          <a:lstStyle/>
          <a:p>
            <a:fld id="{5B452342-7486-478B-BB48-8228C67B906F}" type="slidenum">
              <a:rPr lang="en-US" smtClean="0"/>
              <a:t>39</a:t>
            </a:fld>
            <a:endParaRPr lang="en-US"/>
          </a:p>
        </p:txBody>
      </p:sp>
    </p:spTree>
    <p:extLst>
      <p:ext uri="{BB962C8B-B14F-4D97-AF65-F5344CB8AC3E}">
        <p14:creationId xmlns:p14="http://schemas.microsoft.com/office/powerpoint/2010/main" val="343503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materials, pyrene has found uses as a bis-4-ethynylphenylaminoacyl pyrene derivative that could be used as a gel layer in OFETs.</a:t>
            </a:r>
          </a:p>
          <a:p>
            <a:r>
              <a:rPr lang="en-US" dirty="0"/>
              <a:t>-solution processable light-emitting molecular glasses in OLEDs.</a:t>
            </a:r>
          </a:p>
          <a:p>
            <a:r>
              <a:rPr lang="en-US" dirty="0"/>
              <a:t>-  a pyrene containing calixarene used as an optical sensor for Na+ ions. </a:t>
            </a:r>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5</a:t>
            </a:fld>
            <a:endParaRPr lang="en-US"/>
          </a:p>
        </p:txBody>
      </p:sp>
    </p:spTree>
    <p:extLst>
      <p:ext uri="{BB962C8B-B14F-4D97-AF65-F5344CB8AC3E}">
        <p14:creationId xmlns:p14="http://schemas.microsoft.com/office/powerpoint/2010/main" val="3594636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extremely useful, the methods for synthesizing pyrene with diverse substitution patterns are scarce. The few available methods rely on two main strategies.</a:t>
            </a:r>
          </a:p>
          <a:p>
            <a:r>
              <a:rPr lang="en-US" dirty="0"/>
              <a:t>-Strategy one uses pyrene as a starting material and then anneals functionalities to it.</a:t>
            </a:r>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6</a:t>
            </a:fld>
            <a:endParaRPr lang="en-US"/>
          </a:p>
        </p:txBody>
      </p:sp>
    </p:spTree>
    <p:extLst>
      <p:ext uri="{BB962C8B-B14F-4D97-AF65-F5344CB8AC3E}">
        <p14:creationId xmlns:p14="http://schemas.microsoft.com/office/powerpoint/2010/main" val="389860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jumping into the different methods for employing strategy one, we must first understand the reactivity of pyrene.</a:t>
            </a:r>
          </a:p>
          <a:p>
            <a:r>
              <a:rPr lang="en-US" dirty="0"/>
              <a:t>-Pyrene has nodal planes in both the HOMO and the LUMO, which lie perpendicular to the molecule and pass through the 2‐ and 7‐positions. Maximum contributions of the HOMO can be found at the 1‐, 3‐, 6‐, and 8‐carbon atoms. </a:t>
            </a:r>
          </a:p>
          <a:p>
            <a:r>
              <a:rPr lang="en-US" dirty="0"/>
              <a:t>-We can then separate pyrene into two main regions. The Non-K-Region and the K-region. </a:t>
            </a:r>
          </a:p>
          <a:p>
            <a:r>
              <a:rPr lang="en-US" dirty="0"/>
              <a:t>-The non-k-region holds the electron rich centers of pyrene, which can be directly accessed by using electrophiles via EAS reactions. </a:t>
            </a:r>
          </a:p>
          <a:p>
            <a:r>
              <a:rPr lang="en-US" dirty="0"/>
              <a:t>-if two or three equivalents of an electrophile are used, the substitution pattern obtained is a statistical distribution of </a:t>
            </a:r>
            <a:r>
              <a:rPr lang="en-US" dirty="0" err="1"/>
              <a:t>regioisomers</a:t>
            </a:r>
            <a:r>
              <a:rPr lang="en-US" dirty="0"/>
              <a:t>.</a:t>
            </a:r>
          </a:p>
          <a:p>
            <a:r>
              <a:rPr lang="en-US" dirty="0"/>
              <a:t>-It is therefore difficult to prepare anything other than mono-substituted pyrenes or 1,3,6,8-tetrasubstituted pyrenes by direct electrophilic substitution.</a:t>
            </a:r>
          </a:p>
          <a:p>
            <a:r>
              <a:rPr lang="en-US" dirty="0"/>
              <a:t>-The 2 and 7 positions of pyrene are activated towards electrophilic aromatic substitution to a lesser extent than the 1, 3, 6 and 8 positions, but they can react selectively if a very bulky electrophile is employed..</a:t>
            </a:r>
          </a:p>
        </p:txBody>
      </p:sp>
      <p:sp>
        <p:nvSpPr>
          <p:cNvPr id="4" name="Slide Number Placeholder 3"/>
          <p:cNvSpPr>
            <a:spLocks noGrp="1"/>
          </p:cNvSpPr>
          <p:nvPr>
            <p:ph type="sldNum" sz="quarter" idx="5"/>
          </p:nvPr>
        </p:nvSpPr>
        <p:spPr/>
        <p:txBody>
          <a:bodyPr/>
          <a:lstStyle/>
          <a:p>
            <a:fld id="{C7A31666-BFD7-4ED2-BAAC-E68857A1F489}" type="slidenum">
              <a:rPr lang="en-US" smtClean="0"/>
              <a:t>7</a:t>
            </a:fld>
            <a:endParaRPr lang="en-US"/>
          </a:p>
        </p:txBody>
      </p:sp>
    </p:spTree>
    <p:extLst>
      <p:ext uri="{BB962C8B-B14F-4D97-AF65-F5344CB8AC3E}">
        <p14:creationId xmlns:p14="http://schemas.microsoft.com/office/powerpoint/2010/main" val="25091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 region of pyrene can be accessed directly through metal catalysis and EAS reactions when the non-k-region is blocked by bulky groups, and indirectly through the </a:t>
            </a:r>
            <a:r>
              <a:rPr lang="en-US" dirty="0" err="1"/>
              <a:t>Hhpy</a:t>
            </a:r>
            <a:r>
              <a:rPr lang="en-US" dirty="0"/>
              <a:t> method. </a:t>
            </a:r>
          </a:p>
          <a:p>
            <a:r>
              <a:rPr lang="en-US" dirty="0"/>
              <a:t>-The Non-K-region can then be accessed directly through EAS reactions focusing on positions 1,3,6, and 8. it can be substituted on the 2 and 7 positions through bulky electrophiles as well as through the </a:t>
            </a:r>
            <a:r>
              <a:rPr lang="en-US" dirty="0" err="1"/>
              <a:t>Thpy</a:t>
            </a:r>
            <a:r>
              <a:rPr lang="en-US" dirty="0"/>
              <a:t> method.</a:t>
            </a:r>
          </a:p>
        </p:txBody>
      </p:sp>
      <p:sp>
        <p:nvSpPr>
          <p:cNvPr id="4" name="Slide Number Placeholder 3"/>
          <p:cNvSpPr>
            <a:spLocks noGrp="1"/>
          </p:cNvSpPr>
          <p:nvPr>
            <p:ph type="sldNum" sz="quarter" idx="5"/>
          </p:nvPr>
        </p:nvSpPr>
        <p:spPr/>
        <p:txBody>
          <a:bodyPr/>
          <a:lstStyle/>
          <a:p>
            <a:fld id="{C7A31666-BFD7-4ED2-BAAC-E68857A1F489}" type="slidenum">
              <a:rPr lang="en-US" smtClean="0"/>
              <a:t>8</a:t>
            </a:fld>
            <a:endParaRPr lang="en-US"/>
          </a:p>
        </p:txBody>
      </p:sp>
    </p:spTree>
    <p:extLst>
      <p:ext uri="{BB962C8B-B14F-4D97-AF65-F5344CB8AC3E}">
        <p14:creationId xmlns:p14="http://schemas.microsoft.com/office/powerpoint/2010/main" val="2409045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-examples can be seen by the di-bromination of pyrene, where after the first bromination step, the second bromination occurs as a statistical distribution of 2 different products.</a:t>
            </a:r>
          </a:p>
          <a:p>
            <a:pPr defTabSz="931774">
              <a:defRPr/>
            </a:pPr>
            <a:r>
              <a:rPr lang="en-US" dirty="0"/>
              <a:t>-bromination and other EAS can be achieved at the K region by first reducing pyrene into </a:t>
            </a:r>
            <a:r>
              <a:rPr lang="en-US" dirty="0" err="1"/>
              <a:t>HHpy</a:t>
            </a:r>
            <a:r>
              <a:rPr lang="en-US" dirty="0"/>
              <a:t>. Such pathway requires a final re-aromatization step to be added. </a:t>
            </a:r>
            <a:br>
              <a:rPr lang="en-US" dirty="0"/>
            </a:br>
            <a:r>
              <a:rPr lang="en-US" dirty="0"/>
              <a:t>- another indirect method is possible, such as reducing </a:t>
            </a:r>
            <a:r>
              <a:rPr lang="en-US" dirty="0" err="1"/>
              <a:t>py</a:t>
            </a:r>
            <a:r>
              <a:rPr lang="en-US" dirty="0"/>
              <a:t> to </a:t>
            </a:r>
            <a:r>
              <a:rPr lang="en-US" dirty="0" err="1"/>
              <a:t>THpy</a:t>
            </a:r>
            <a:r>
              <a:rPr lang="en-US" dirty="0"/>
              <a:t> instead. Through this method, a biphenyl core is created, which followed by Friedel crafts reaction allow proper substitution at the 2,7 position of </a:t>
            </a:r>
            <a:r>
              <a:rPr lang="en-US" dirty="0" err="1"/>
              <a:t>py</a:t>
            </a:r>
            <a:r>
              <a:rPr lang="en-US" dirty="0"/>
              <a:t>. Other methods of C-H activation are also possible such as substitution of the K region by palladium </a:t>
            </a:r>
            <a:r>
              <a:rPr lang="en-US" dirty="0" err="1"/>
              <a:t>catalized</a:t>
            </a:r>
            <a:r>
              <a:rPr lang="en-US" dirty="0"/>
              <a:t> chemistry, and using a bulky iridium catalyst to functionalize the 2,7 positions of pyrene </a:t>
            </a:r>
          </a:p>
          <a:p>
            <a:endParaRPr lang="en-US" dirty="0"/>
          </a:p>
        </p:txBody>
      </p:sp>
      <p:sp>
        <p:nvSpPr>
          <p:cNvPr id="4" name="Slide Number Placeholder 3"/>
          <p:cNvSpPr>
            <a:spLocks noGrp="1"/>
          </p:cNvSpPr>
          <p:nvPr>
            <p:ph type="sldNum" sz="quarter" idx="5"/>
          </p:nvPr>
        </p:nvSpPr>
        <p:spPr/>
        <p:txBody>
          <a:bodyPr/>
          <a:lstStyle/>
          <a:p>
            <a:fld id="{C7A31666-BFD7-4ED2-BAAC-E68857A1F489}" type="slidenum">
              <a:rPr lang="en-US" smtClean="0"/>
              <a:t>9</a:t>
            </a:fld>
            <a:endParaRPr lang="en-US"/>
          </a:p>
        </p:txBody>
      </p:sp>
    </p:spTree>
    <p:extLst>
      <p:ext uri="{BB962C8B-B14F-4D97-AF65-F5344CB8AC3E}">
        <p14:creationId xmlns:p14="http://schemas.microsoft.com/office/powerpoint/2010/main" val="318023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strategy for the synthesis of pyrene employs assembling pyrene from smaller units. Below are 5 precursors to the synthesis of pyrene</a:t>
            </a:r>
          </a:p>
          <a:p>
            <a:r>
              <a:rPr lang="en-US" dirty="0"/>
              <a:t>-we will first talk about the 3 more well known ways, followed by 2 more recent advances.</a:t>
            </a:r>
          </a:p>
        </p:txBody>
      </p:sp>
      <p:sp>
        <p:nvSpPr>
          <p:cNvPr id="4" name="Slide Number Placeholder 3"/>
          <p:cNvSpPr>
            <a:spLocks noGrp="1"/>
          </p:cNvSpPr>
          <p:nvPr>
            <p:ph type="sldNum" sz="quarter" idx="5"/>
          </p:nvPr>
        </p:nvSpPr>
        <p:spPr/>
        <p:txBody>
          <a:bodyPr/>
          <a:lstStyle/>
          <a:p>
            <a:fld id="{C7A31666-BFD7-4ED2-BAAC-E68857A1F489}" type="slidenum">
              <a:rPr lang="en-US" smtClean="0"/>
              <a:t>10</a:t>
            </a:fld>
            <a:endParaRPr lang="en-US"/>
          </a:p>
        </p:txBody>
      </p:sp>
    </p:spTree>
    <p:extLst>
      <p:ext uri="{BB962C8B-B14F-4D97-AF65-F5344CB8AC3E}">
        <p14:creationId xmlns:p14="http://schemas.microsoft.com/office/powerpoint/2010/main" val="1819056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16D-8B82-423D-9ED9-D039B434B8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9D0CF-36C4-4A62-9486-09B5B9CA1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1C8769-BA26-4CFB-AA74-10BB0CCB0DBC}"/>
              </a:ext>
            </a:extLst>
          </p:cNvPr>
          <p:cNvSpPr>
            <a:spLocks noGrp="1"/>
          </p:cNvSpPr>
          <p:nvPr>
            <p:ph type="dt" sz="half" idx="10"/>
          </p:nvPr>
        </p:nvSpPr>
        <p:spPr/>
        <p:txBody>
          <a:bodyPr/>
          <a:lstStyle/>
          <a:p>
            <a:fld id="{905BF3E9-970C-4D89-9F9B-48DA4935BE1C}" type="datetime1">
              <a:rPr lang="en-US" smtClean="0"/>
              <a:t>7/10/2023</a:t>
            </a:fld>
            <a:endParaRPr lang="en-US"/>
          </a:p>
        </p:txBody>
      </p:sp>
      <p:sp>
        <p:nvSpPr>
          <p:cNvPr id="5" name="Footer Placeholder 4">
            <a:extLst>
              <a:ext uri="{FF2B5EF4-FFF2-40B4-BE49-F238E27FC236}">
                <a16:creationId xmlns:a16="http://schemas.microsoft.com/office/drawing/2014/main" id="{6A19C37F-F02C-4325-ACE1-9486E44FE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8EA1A-86F1-4FC1-A85E-2E9B5722EF1E}"/>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785643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5DC7-B767-4746-BD98-9EB71A40BD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6EEC82-37A7-4519-9FB9-1F0C5C8799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DB2C9-4956-4478-8A93-05456C02CE45}"/>
              </a:ext>
            </a:extLst>
          </p:cNvPr>
          <p:cNvSpPr>
            <a:spLocks noGrp="1"/>
          </p:cNvSpPr>
          <p:nvPr>
            <p:ph type="dt" sz="half" idx="10"/>
          </p:nvPr>
        </p:nvSpPr>
        <p:spPr/>
        <p:txBody>
          <a:bodyPr/>
          <a:lstStyle/>
          <a:p>
            <a:fld id="{09B2C52A-7538-44DF-A44A-8442273419E5}" type="datetime1">
              <a:rPr lang="en-US" smtClean="0"/>
              <a:t>7/10/2023</a:t>
            </a:fld>
            <a:endParaRPr lang="en-US"/>
          </a:p>
        </p:txBody>
      </p:sp>
      <p:sp>
        <p:nvSpPr>
          <p:cNvPr id="5" name="Footer Placeholder 4">
            <a:extLst>
              <a:ext uri="{FF2B5EF4-FFF2-40B4-BE49-F238E27FC236}">
                <a16:creationId xmlns:a16="http://schemas.microsoft.com/office/drawing/2014/main" id="{3EFC35D3-1061-44CC-8842-26892633A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3DFEB-7D55-443F-908B-9268848DD304}"/>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168291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D6ED7E-58CC-4857-9011-50AADEA9CF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84C43C-2739-44A4-BF42-0AA21B130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D1E0B-425E-49E2-B102-47AF395B3909}"/>
              </a:ext>
            </a:extLst>
          </p:cNvPr>
          <p:cNvSpPr>
            <a:spLocks noGrp="1"/>
          </p:cNvSpPr>
          <p:nvPr>
            <p:ph type="dt" sz="half" idx="10"/>
          </p:nvPr>
        </p:nvSpPr>
        <p:spPr/>
        <p:txBody>
          <a:bodyPr/>
          <a:lstStyle/>
          <a:p>
            <a:fld id="{B9A61146-A22F-400B-B226-75A722E48289}" type="datetime1">
              <a:rPr lang="en-US" smtClean="0"/>
              <a:t>7/10/2023</a:t>
            </a:fld>
            <a:endParaRPr lang="en-US"/>
          </a:p>
        </p:txBody>
      </p:sp>
      <p:sp>
        <p:nvSpPr>
          <p:cNvPr id="5" name="Footer Placeholder 4">
            <a:extLst>
              <a:ext uri="{FF2B5EF4-FFF2-40B4-BE49-F238E27FC236}">
                <a16:creationId xmlns:a16="http://schemas.microsoft.com/office/drawing/2014/main" id="{C209A436-C1C6-4B60-BD92-A56D91C05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64502-7C3A-4FE2-ADA2-FDB2F198F0E1}"/>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2411026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CB2AB-D667-461B-890A-72104008BE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320170-03B8-4D5E-A05C-DF5319FD7A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66ED6-93EF-46C5-AAFA-F45A9A019D5F}"/>
              </a:ext>
            </a:extLst>
          </p:cNvPr>
          <p:cNvSpPr>
            <a:spLocks noGrp="1"/>
          </p:cNvSpPr>
          <p:nvPr>
            <p:ph type="dt" sz="half" idx="10"/>
          </p:nvPr>
        </p:nvSpPr>
        <p:spPr/>
        <p:txBody>
          <a:bodyPr/>
          <a:lstStyle/>
          <a:p>
            <a:fld id="{21E59730-95A3-4C9F-98E4-277FEB3C043A}" type="datetime1">
              <a:rPr lang="en-US" smtClean="0"/>
              <a:t>7/10/2023</a:t>
            </a:fld>
            <a:endParaRPr lang="en-US"/>
          </a:p>
        </p:txBody>
      </p:sp>
      <p:sp>
        <p:nvSpPr>
          <p:cNvPr id="5" name="Footer Placeholder 4">
            <a:extLst>
              <a:ext uri="{FF2B5EF4-FFF2-40B4-BE49-F238E27FC236}">
                <a16:creationId xmlns:a16="http://schemas.microsoft.com/office/drawing/2014/main" id="{BA08651F-8446-4B42-814E-7966C380D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C0BF-A5C7-4582-8319-2A30A9534F22}"/>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377874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E5A6-1A81-4F1F-8B1F-86A7FF38A7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C767B-8CA4-496A-97E0-53B4AAEDEA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B5E9A-913E-4ED2-8A40-5ED6A4443C32}"/>
              </a:ext>
            </a:extLst>
          </p:cNvPr>
          <p:cNvSpPr>
            <a:spLocks noGrp="1"/>
          </p:cNvSpPr>
          <p:nvPr>
            <p:ph type="dt" sz="half" idx="10"/>
          </p:nvPr>
        </p:nvSpPr>
        <p:spPr/>
        <p:txBody>
          <a:bodyPr/>
          <a:lstStyle/>
          <a:p>
            <a:fld id="{E78F386D-289E-4F08-B47B-C646B4916A51}" type="datetime1">
              <a:rPr lang="en-US" smtClean="0"/>
              <a:t>7/10/2023</a:t>
            </a:fld>
            <a:endParaRPr lang="en-US"/>
          </a:p>
        </p:txBody>
      </p:sp>
      <p:sp>
        <p:nvSpPr>
          <p:cNvPr id="5" name="Footer Placeholder 4">
            <a:extLst>
              <a:ext uri="{FF2B5EF4-FFF2-40B4-BE49-F238E27FC236}">
                <a16:creationId xmlns:a16="http://schemas.microsoft.com/office/drawing/2014/main" id="{70B70901-B147-4152-936E-2D78E241F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08363-974F-4EF3-ABA5-8CE973666175}"/>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2826389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5ACB-E4A2-4102-AD56-F29D66E108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EA2287-ACA9-422E-9B51-4758841989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D876AA-F84D-4620-AF85-48076257D3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2A1ACA-F8F7-4F65-BBF4-4B3DF0C1DBA8}"/>
              </a:ext>
            </a:extLst>
          </p:cNvPr>
          <p:cNvSpPr>
            <a:spLocks noGrp="1"/>
          </p:cNvSpPr>
          <p:nvPr>
            <p:ph type="dt" sz="half" idx="10"/>
          </p:nvPr>
        </p:nvSpPr>
        <p:spPr/>
        <p:txBody>
          <a:bodyPr/>
          <a:lstStyle/>
          <a:p>
            <a:fld id="{3FA3024E-DEE7-43A0-8BD3-4279982B1A45}" type="datetime1">
              <a:rPr lang="en-US" smtClean="0"/>
              <a:t>7/10/2023</a:t>
            </a:fld>
            <a:endParaRPr lang="en-US"/>
          </a:p>
        </p:txBody>
      </p:sp>
      <p:sp>
        <p:nvSpPr>
          <p:cNvPr id="6" name="Footer Placeholder 5">
            <a:extLst>
              <a:ext uri="{FF2B5EF4-FFF2-40B4-BE49-F238E27FC236}">
                <a16:creationId xmlns:a16="http://schemas.microsoft.com/office/drawing/2014/main" id="{D2313E5F-2DC2-422A-9121-AA0AA665A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C8631-AA00-4F11-9C24-703BA986441C}"/>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135165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5469-ED95-4993-8165-38FD15118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9BEE67-A2EF-4DC9-BD06-AA7E94346B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60AF7E-CE04-4F09-94DB-749F732A81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387E6D-96C3-4CB5-85B9-3DFDB38B5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7EC870-706B-44E5-9526-03DAD99A6B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C9E3C3-B04B-483C-BEF4-085DBCF65D32}"/>
              </a:ext>
            </a:extLst>
          </p:cNvPr>
          <p:cNvSpPr>
            <a:spLocks noGrp="1"/>
          </p:cNvSpPr>
          <p:nvPr>
            <p:ph type="dt" sz="half" idx="10"/>
          </p:nvPr>
        </p:nvSpPr>
        <p:spPr/>
        <p:txBody>
          <a:bodyPr/>
          <a:lstStyle/>
          <a:p>
            <a:fld id="{B3FB16D4-D543-40BA-8D10-C1AE885A8374}" type="datetime1">
              <a:rPr lang="en-US" smtClean="0"/>
              <a:t>7/10/2023</a:t>
            </a:fld>
            <a:endParaRPr lang="en-US"/>
          </a:p>
        </p:txBody>
      </p:sp>
      <p:sp>
        <p:nvSpPr>
          <p:cNvPr id="8" name="Footer Placeholder 7">
            <a:extLst>
              <a:ext uri="{FF2B5EF4-FFF2-40B4-BE49-F238E27FC236}">
                <a16:creationId xmlns:a16="http://schemas.microsoft.com/office/drawing/2014/main" id="{1BB8210E-4256-441B-9768-4ADED16B2F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031AC4-009A-45F0-A7FE-D3493E55C0A0}"/>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311948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4A74-1EAB-4249-9162-98D46FE4BE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66B715-AD56-4D37-B22F-C5D301CA8730}"/>
              </a:ext>
            </a:extLst>
          </p:cNvPr>
          <p:cNvSpPr>
            <a:spLocks noGrp="1"/>
          </p:cNvSpPr>
          <p:nvPr>
            <p:ph type="dt" sz="half" idx="10"/>
          </p:nvPr>
        </p:nvSpPr>
        <p:spPr/>
        <p:txBody>
          <a:bodyPr/>
          <a:lstStyle/>
          <a:p>
            <a:fld id="{68A16CEE-AF7D-4117-83C7-2D506560A0D8}" type="datetime1">
              <a:rPr lang="en-US" smtClean="0"/>
              <a:t>7/10/2023</a:t>
            </a:fld>
            <a:endParaRPr lang="en-US"/>
          </a:p>
        </p:txBody>
      </p:sp>
      <p:sp>
        <p:nvSpPr>
          <p:cNvPr id="4" name="Footer Placeholder 3">
            <a:extLst>
              <a:ext uri="{FF2B5EF4-FFF2-40B4-BE49-F238E27FC236}">
                <a16:creationId xmlns:a16="http://schemas.microsoft.com/office/drawing/2014/main" id="{7765261D-C1D1-480A-AC7B-B8A164A8A1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B287B9-1F05-4E76-AE35-2361174B323E}"/>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150103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501699-C50D-43F2-B8C6-E8871D5B5DD2}"/>
              </a:ext>
            </a:extLst>
          </p:cNvPr>
          <p:cNvSpPr>
            <a:spLocks noGrp="1"/>
          </p:cNvSpPr>
          <p:nvPr>
            <p:ph type="dt" sz="half" idx="10"/>
          </p:nvPr>
        </p:nvSpPr>
        <p:spPr/>
        <p:txBody>
          <a:bodyPr/>
          <a:lstStyle/>
          <a:p>
            <a:fld id="{85A744AD-F31E-4EA2-83B4-CA8DDA131124}" type="datetime1">
              <a:rPr lang="en-US" smtClean="0"/>
              <a:t>7/10/2023</a:t>
            </a:fld>
            <a:endParaRPr lang="en-US"/>
          </a:p>
        </p:txBody>
      </p:sp>
      <p:sp>
        <p:nvSpPr>
          <p:cNvPr id="3" name="Footer Placeholder 2">
            <a:extLst>
              <a:ext uri="{FF2B5EF4-FFF2-40B4-BE49-F238E27FC236}">
                <a16:creationId xmlns:a16="http://schemas.microsoft.com/office/drawing/2014/main" id="{8993102C-5CEA-4A64-9BA6-DE98A7C19A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BE2066-2F15-4305-A99F-8A884593BFF1}"/>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482076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0D0A0-5D34-410C-A628-CD4FE8253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4D0B3B-CF01-4C61-8E4D-5B819E56F9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B2457C-F0C2-48D3-BDA9-87DBB613D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2F5928-983D-45C6-AE5B-957CE8B3ACA5}"/>
              </a:ext>
            </a:extLst>
          </p:cNvPr>
          <p:cNvSpPr>
            <a:spLocks noGrp="1"/>
          </p:cNvSpPr>
          <p:nvPr>
            <p:ph type="dt" sz="half" idx="10"/>
          </p:nvPr>
        </p:nvSpPr>
        <p:spPr/>
        <p:txBody>
          <a:bodyPr/>
          <a:lstStyle/>
          <a:p>
            <a:fld id="{CC587DA4-D066-4F7A-93FD-439AF613B699}" type="datetime1">
              <a:rPr lang="en-US" smtClean="0"/>
              <a:t>7/10/2023</a:t>
            </a:fld>
            <a:endParaRPr lang="en-US"/>
          </a:p>
        </p:txBody>
      </p:sp>
      <p:sp>
        <p:nvSpPr>
          <p:cNvPr id="6" name="Footer Placeholder 5">
            <a:extLst>
              <a:ext uri="{FF2B5EF4-FFF2-40B4-BE49-F238E27FC236}">
                <a16:creationId xmlns:a16="http://schemas.microsoft.com/office/drawing/2014/main" id="{B4C0A441-5292-4554-B653-A8516A311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92DB1-8427-4F23-BF2A-70A7251D6155}"/>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280886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A42A-9AC4-43DA-A3F1-6F5B2EF5A5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BDD9D-FC8F-4B77-A728-81267B15D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9953C-82D8-4984-817F-F7CD4DE85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5A43E7-F74A-41E4-952B-09A19A29C30C}"/>
              </a:ext>
            </a:extLst>
          </p:cNvPr>
          <p:cNvSpPr>
            <a:spLocks noGrp="1"/>
          </p:cNvSpPr>
          <p:nvPr>
            <p:ph type="dt" sz="half" idx="10"/>
          </p:nvPr>
        </p:nvSpPr>
        <p:spPr/>
        <p:txBody>
          <a:bodyPr/>
          <a:lstStyle/>
          <a:p>
            <a:fld id="{75DF35CF-9BC6-47D3-B597-767311345DFE}" type="datetime1">
              <a:rPr lang="en-US" smtClean="0"/>
              <a:t>7/10/2023</a:t>
            </a:fld>
            <a:endParaRPr lang="en-US"/>
          </a:p>
        </p:txBody>
      </p:sp>
      <p:sp>
        <p:nvSpPr>
          <p:cNvPr id="6" name="Footer Placeholder 5">
            <a:extLst>
              <a:ext uri="{FF2B5EF4-FFF2-40B4-BE49-F238E27FC236}">
                <a16:creationId xmlns:a16="http://schemas.microsoft.com/office/drawing/2014/main" id="{F8463C92-BE0B-4E06-92AE-3E86D9D89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827A2-0FF9-4B7E-84D2-AE75A20F2C0C}"/>
              </a:ext>
            </a:extLst>
          </p:cNvPr>
          <p:cNvSpPr>
            <a:spLocks noGrp="1"/>
          </p:cNvSpPr>
          <p:nvPr>
            <p:ph type="sldNum" sz="quarter" idx="12"/>
          </p:nvPr>
        </p:nvSpPr>
        <p:spPr/>
        <p:txBody>
          <a:bodyPr/>
          <a:lstStyle/>
          <a:p>
            <a:fld id="{EA4F6970-68C5-4F59-A640-49707B823614}" type="slidenum">
              <a:rPr lang="en-US" smtClean="0"/>
              <a:t>‹#›</a:t>
            </a:fld>
            <a:endParaRPr lang="en-US"/>
          </a:p>
        </p:txBody>
      </p:sp>
    </p:spTree>
    <p:extLst>
      <p:ext uri="{BB962C8B-B14F-4D97-AF65-F5344CB8AC3E}">
        <p14:creationId xmlns:p14="http://schemas.microsoft.com/office/powerpoint/2010/main" val="248653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EFE6E9-67DC-458B-AF80-F30E09773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467B0F-7FC9-46E7-B87A-4D598952C3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49BAA-4D50-4978-B722-B9B48CF0A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69306-BBB9-4A6D-BED2-F70BB425BC5A}" type="datetime1">
              <a:rPr lang="en-US" smtClean="0"/>
              <a:t>7/10/2023</a:t>
            </a:fld>
            <a:endParaRPr lang="en-US"/>
          </a:p>
        </p:txBody>
      </p:sp>
      <p:sp>
        <p:nvSpPr>
          <p:cNvPr id="5" name="Footer Placeholder 4">
            <a:extLst>
              <a:ext uri="{FF2B5EF4-FFF2-40B4-BE49-F238E27FC236}">
                <a16:creationId xmlns:a16="http://schemas.microsoft.com/office/drawing/2014/main" id="{5E666346-4AD4-42A2-97EC-AC4DB3156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64F643-FE9E-4665-BE44-9ACD5F9BCC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F6970-68C5-4F59-A640-49707B823614}" type="slidenum">
              <a:rPr lang="en-US" smtClean="0"/>
              <a:t>‹#›</a:t>
            </a:fld>
            <a:endParaRPr lang="en-US"/>
          </a:p>
        </p:txBody>
      </p:sp>
    </p:spTree>
    <p:extLst>
      <p:ext uri="{BB962C8B-B14F-4D97-AF65-F5344CB8AC3E}">
        <p14:creationId xmlns:p14="http://schemas.microsoft.com/office/powerpoint/2010/main" val="799098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38.emf"/><Relationship Id="rId3" Type="http://schemas.openxmlformats.org/officeDocument/2006/relationships/notesSlide" Target="../notesSlides/notesSlide9.xml"/><Relationship Id="rId7" Type="http://schemas.openxmlformats.org/officeDocument/2006/relationships/image" Target="../media/image35.emf"/><Relationship Id="rId12"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30.bin"/><Relationship Id="rId11" Type="http://schemas.openxmlformats.org/officeDocument/2006/relationships/image" Target="../media/image37.emf"/><Relationship Id="rId5" Type="http://schemas.openxmlformats.org/officeDocument/2006/relationships/image" Target="../media/image34.e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36.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42.emf"/><Relationship Id="rId3" Type="http://schemas.openxmlformats.org/officeDocument/2006/relationships/notesSlide" Target="../notesSlides/notesSlide10.xml"/><Relationship Id="rId7" Type="http://schemas.openxmlformats.org/officeDocument/2006/relationships/image" Target="../media/image40.emf"/><Relationship Id="rId12"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5.bin"/><Relationship Id="rId11" Type="http://schemas.openxmlformats.org/officeDocument/2006/relationships/image" Target="../media/image35.emf"/><Relationship Id="rId5" Type="http://schemas.openxmlformats.org/officeDocument/2006/relationships/image" Target="../media/image39.e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41.e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43.emf"/><Relationship Id="rId18" Type="http://schemas.openxmlformats.org/officeDocument/2006/relationships/oleObject" Target="../embeddings/oleObject46.bin"/><Relationship Id="rId3" Type="http://schemas.openxmlformats.org/officeDocument/2006/relationships/notesSlide" Target="../notesSlides/notesSlide11.xml"/><Relationship Id="rId7" Type="http://schemas.openxmlformats.org/officeDocument/2006/relationships/image" Target="../media/image40.emf"/><Relationship Id="rId12" Type="http://schemas.openxmlformats.org/officeDocument/2006/relationships/oleObject" Target="../embeddings/oleObject43.bin"/><Relationship Id="rId17" Type="http://schemas.openxmlformats.org/officeDocument/2006/relationships/image" Target="../media/image44.emf"/><Relationship Id="rId2" Type="http://schemas.openxmlformats.org/officeDocument/2006/relationships/slideLayout" Target="../slideLayouts/slideLayout2.xml"/><Relationship Id="rId16" Type="http://schemas.openxmlformats.org/officeDocument/2006/relationships/oleObject" Target="../embeddings/oleObject45.bin"/><Relationship Id="rId1" Type="http://schemas.openxmlformats.org/officeDocument/2006/relationships/vmlDrawing" Target="../drawings/vmlDrawing11.vml"/><Relationship Id="rId6" Type="http://schemas.openxmlformats.org/officeDocument/2006/relationships/oleObject" Target="../embeddings/oleObject40.bin"/><Relationship Id="rId11" Type="http://schemas.openxmlformats.org/officeDocument/2006/relationships/image" Target="../media/image42.emf"/><Relationship Id="rId5" Type="http://schemas.openxmlformats.org/officeDocument/2006/relationships/image" Target="../media/image39.emf"/><Relationship Id="rId15" Type="http://schemas.openxmlformats.org/officeDocument/2006/relationships/image" Target="../media/image34.emf"/><Relationship Id="rId10" Type="http://schemas.openxmlformats.org/officeDocument/2006/relationships/oleObject" Target="../embeddings/oleObject42.bin"/><Relationship Id="rId19" Type="http://schemas.openxmlformats.org/officeDocument/2006/relationships/image" Target="../media/image45.emf"/><Relationship Id="rId4" Type="http://schemas.openxmlformats.org/officeDocument/2006/relationships/oleObject" Target="../embeddings/oleObject39.bin"/><Relationship Id="rId9" Type="http://schemas.openxmlformats.org/officeDocument/2006/relationships/image" Target="../media/image41.emf"/><Relationship Id="rId14" Type="http://schemas.openxmlformats.org/officeDocument/2006/relationships/oleObject" Target="../embeddings/oleObject44.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43.emf"/><Relationship Id="rId18" Type="http://schemas.openxmlformats.org/officeDocument/2006/relationships/oleObject" Target="../embeddings/oleObject54.bin"/><Relationship Id="rId3" Type="http://schemas.openxmlformats.org/officeDocument/2006/relationships/notesSlide" Target="../notesSlides/notesSlide12.xml"/><Relationship Id="rId21" Type="http://schemas.openxmlformats.org/officeDocument/2006/relationships/image" Target="../media/image47.emf"/><Relationship Id="rId7" Type="http://schemas.openxmlformats.org/officeDocument/2006/relationships/image" Target="../media/image40.emf"/><Relationship Id="rId12" Type="http://schemas.openxmlformats.org/officeDocument/2006/relationships/oleObject" Target="../embeddings/oleObject51.bin"/><Relationship Id="rId17" Type="http://schemas.openxmlformats.org/officeDocument/2006/relationships/image" Target="../media/image45.emf"/><Relationship Id="rId25" Type="http://schemas.openxmlformats.org/officeDocument/2006/relationships/image" Target="../media/image48.emf"/><Relationship Id="rId2" Type="http://schemas.openxmlformats.org/officeDocument/2006/relationships/slideLayout" Target="../slideLayouts/slideLayout2.xml"/><Relationship Id="rId16" Type="http://schemas.openxmlformats.org/officeDocument/2006/relationships/oleObject" Target="../embeddings/oleObject53.bin"/><Relationship Id="rId20" Type="http://schemas.openxmlformats.org/officeDocument/2006/relationships/oleObject" Target="../embeddings/oleObject55.bin"/><Relationship Id="rId1" Type="http://schemas.openxmlformats.org/officeDocument/2006/relationships/vmlDrawing" Target="../drawings/vmlDrawing12.vml"/><Relationship Id="rId6" Type="http://schemas.openxmlformats.org/officeDocument/2006/relationships/oleObject" Target="../embeddings/oleObject48.bin"/><Relationship Id="rId11" Type="http://schemas.openxmlformats.org/officeDocument/2006/relationships/image" Target="../media/image42.emf"/><Relationship Id="rId24" Type="http://schemas.openxmlformats.org/officeDocument/2006/relationships/oleObject" Target="../embeddings/oleObject57.bin"/><Relationship Id="rId5" Type="http://schemas.openxmlformats.org/officeDocument/2006/relationships/image" Target="../media/image39.emf"/><Relationship Id="rId15" Type="http://schemas.openxmlformats.org/officeDocument/2006/relationships/image" Target="../media/image44.emf"/><Relationship Id="rId23" Type="http://schemas.openxmlformats.org/officeDocument/2006/relationships/image" Target="../media/image38.emf"/><Relationship Id="rId10" Type="http://schemas.openxmlformats.org/officeDocument/2006/relationships/oleObject" Target="../embeddings/oleObject50.bin"/><Relationship Id="rId19" Type="http://schemas.openxmlformats.org/officeDocument/2006/relationships/image" Target="../media/image46.emf"/><Relationship Id="rId4" Type="http://schemas.openxmlformats.org/officeDocument/2006/relationships/oleObject" Target="../embeddings/oleObject47.bin"/><Relationship Id="rId9" Type="http://schemas.openxmlformats.org/officeDocument/2006/relationships/image" Target="../media/image41.emf"/><Relationship Id="rId14" Type="http://schemas.openxmlformats.org/officeDocument/2006/relationships/oleObject" Target="../embeddings/oleObject52.bin"/><Relationship Id="rId22" Type="http://schemas.openxmlformats.org/officeDocument/2006/relationships/oleObject" Target="../embeddings/oleObject56.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43.emf"/><Relationship Id="rId18" Type="http://schemas.openxmlformats.org/officeDocument/2006/relationships/oleObject" Target="../embeddings/oleObject65.bin"/><Relationship Id="rId3" Type="http://schemas.openxmlformats.org/officeDocument/2006/relationships/notesSlide" Target="../notesSlides/notesSlide13.xml"/><Relationship Id="rId21" Type="http://schemas.openxmlformats.org/officeDocument/2006/relationships/image" Target="../media/image47.emf"/><Relationship Id="rId7" Type="http://schemas.openxmlformats.org/officeDocument/2006/relationships/image" Target="../media/image40.emf"/><Relationship Id="rId12" Type="http://schemas.openxmlformats.org/officeDocument/2006/relationships/oleObject" Target="../embeddings/oleObject62.bin"/><Relationship Id="rId17" Type="http://schemas.openxmlformats.org/officeDocument/2006/relationships/image" Target="../media/image45.emf"/><Relationship Id="rId2" Type="http://schemas.openxmlformats.org/officeDocument/2006/relationships/slideLayout" Target="../slideLayouts/slideLayout2.xml"/><Relationship Id="rId16" Type="http://schemas.openxmlformats.org/officeDocument/2006/relationships/oleObject" Target="../embeddings/oleObject64.bin"/><Relationship Id="rId20" Type="http://schemas.openxmlformats.org/officeDocument/2006/relationships/oleObject" Target="../embeddings/oleObject66.bin"/><Relationship Id="rId1" Type="http://schemas.openxmlformats.org/officeDocument/2006/relationships/vmlDrawing" Target="../drawings/vmlDrawing13.vml"/><Relationship Id="rId6" Type="http://schemas.openxmlformats.org/officeDocument/2006/relationships/oleObject" Target="../embeddings/oleObject59.bin"/><Relationship Id="rId11" Type="http://schemas.openxmlformats.org/officeDocument/2006/relationships/image" Target="../media/image42.emf"/><Relationship Id="rId5" Type="http://schemas.openxmlformats.org/officeDocument/2006/relationships/image" Target="../media/image39.emf"/><Relationship Id="rId15" Type="http://schemas.openxmlformats.org/officeDocument/2006/relationships/image" Target="../media/image44.emf"/><Relationship Id="rId23" Type="http://schemas.openxmlformats.org/officeDocument/2006/relationships/image" Target="../media/image48.emf"/><Relationship Id="rId10" Type="http://schemas.openxmlformats.org/officeDocument/2006/relationships/oleObject" Target="../embeddings/oleObject61.bin"/><Relationship Id="rId19" Type="http://schemas.openxmlformats.org/officeDocument/2006/relationships/image" Target="../media/image46.emf"/><Relationship Id="rId4" Type="http://schemas.openxmlformats.org/officeDocument/2006/relationships/oleObject" Target="../embeddings/oleObject58.bin"/><Relationship Id="rId9" Type="http://schemas.openxmlformats.org/officeDocument/2006/relationships/image" Target="../media/image41.emf"/><Relationship Id="rId14" Type="http://schemas.openxmlformats.org/officeDocument/2006/relationships/oleObject" Target="../embeddings/oleObject63.bin"/><Relationship Id="rId22" Type="http://schemas.openxmlformats.org/officeDocument/2006/relationships/oleObject" Target="../embeddings/oleObject67.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44.emf"/><Relationship Id="rId3" Type="http://schemas.openxmlformats.org/officeDocument/2006/relationships/notesSlide" Target="../notesSlides/notesSlide14.xml"/><Relationship Id="rId7" Type="http://schemas.openxmlformats.org/officeDocument/2006/relationships/image" Target="../media/image37.emf"/><Relationship Id="rId12"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69.bin"/><Relationship Id="rId11" Type="http://schemas.openxmlformats.org/officeDocument/2006/relationships/image" Target="../media/image48.emf"/><Relationship Id="rId5" Type="http://schemas.openxmlformats.org/officeDocument/2006/relationships/image" Target="../media/image36.emf"/><Relationship Id="rId10" Type="http://schemas.openxmlformats.org/officeDocument/2006/relationships/oleObject" Target="../embeddings/oleObject71.bin"/><Relationship Id="rId4" Type="http://schemas.openxmlformats.org/officeDocument/2006/relationships/oleObject" Target="../embeddings/oleObject68.bin"/><Relationship Id="rId9" Type="http://schemas.openxmlformats.org/officeDocument/2006/relationships/image" Target="../media/image42.e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53.emf"/><Relationship Id="rId18" Type="http://schemas.openxmlformats.org/officeDocument/2006/relationships/oleObject" Target="../embeddings/oleObject68.bin"/><Relationship Id="rId3" Type="http://schemas.openxmlformats.org/officeDocument/2006/relationships/notesSlide" Target="../notesSlides/notesSlide15.xml"/><Relationship Id="rId21" Type="http://schemas.openxmlformats.org/officeDocument/2006/relationships/image" Target="../media/image56.emf"/><Relationship Id="rId7" Type="http://schemas.openxmlformats.org/officeDocument/2006/relationships/image" Target="../media/image50.emf"/><Relationship Id="rId12" Type="http://schemas.openxmlformats.org/officeDocument/2006/relationships/oleObject" Target="../embeddings/oleObject76.bin"/><Relationship Id="rId17" Type="http://schemas.openxmlformats.org/officeDocument/2006/relationships/image" Target="../media/image55.emf"/><Relationship Id="rId2" Type="http://schemas.openxmlformats.org/officeDocument/2006/relationships/slideLayout" Target="../slideLayouts/slideLayout2.xml"/><Relationship Id="rId16" Type="http://schemas.openxmlformats.org/officeDocument/2006/relationships/oleObject" Target="../embeddings/oleObject78.bin"/><Relationship Id="rId20" Type="http://schemas.openxmlformats.org/officeDocument/2006/relationships/oleObject" Target="../embeddings/oleObject79.bin"/><Relationship Id="rId1" Type="http://schemas.openxmlformats.org/officeDocument/2006/relationships/vmlDrawing" Target="../drawings/vmlDrawing15.vml"/><Relationship Id="rId6" Type="http://schemas.openxmlformats.org/officeDocument/2006/relationships/oleObject" Target="../embeddings/oleObject73.bin"/><Relationship Id="rId11" Type="http://schemas.openxmlformats.org/officeDocument/2006/relationships/image" Target="../media/image52.emf"/><Relationship Id="rId5" Type="http://schemas.openxmlformats.org/officeDocument/2006/relationships/image" Target="../media/image49.emf"/><Relationship Id="rId15" Type="http://schemas.openxmlformats.org/officeDocument/2006/relationships/image" Target="../media/image54.emf"/><Relationship Id="rId10" Type="http://schemas.openxmlformats.org/officeDocument/2006/relationships/oleObject" Target="../embeddings/oleObject75.bin"/><Relationship Id="rId19" Type="http://schemas.openxmlformats.org/officeDocument/2006/relationships/image" Target="../media/image36.emf"/><Relationship Id="rId4" Type="http://schemas.openxmlformats.org/officeDocument/2006/relationships/oleObject" Target="../embeddings/oleObject72.bin"/><Relationship Id="rId9" Type="http://schemas.openxmlformats.org/officeDocument/2006/relationships/image" Target="../media/image51.emf"/><Relationship Id="rId14" Type="http://schemas.openxmlformats.org/officeDocument/2006/relationships/oleObject" Target="../embeddings/oleObject77.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82.bin"/><Relationship Id="rId13" Type="http://schemas.openxmlformats.org/officeDocument/2006/relationships/image" Target="../media/image61.emf"/><Relationship Id="rId3" Type="http://schemas.openxmlformats.org/officeDocument/2006/relationships/notesSlide" Target="../notesSlides/notesSlide16.xml"/><Relationship Id="rId7" Type="http://schemas.openxmlformats.org/officeDocument/2006/relationships/image" Target="../media/image58.emf"/><Relationship Id="rId12" Type="http://schemas.openxmlformats.org/officeDocument/2006/relationships/oleObject" Target="../embeddings/oleObject84.bin"/><Relationship Id="rId17" Type="http://schemas.openxmlformats.org/officeDocument/2006/relationships/image" Target="../media/image62.emf"/><Relationship Id="rId2" Type="http://schemas.openxmlformats.org/officeDocument/2006/relationships/slideLayout" Target="../slideLayouts/slideLayout6.xml"/><Relationship Id="rId16" Type="http://schemas.openxmlformats.org/officeDocument/2006/relationships/oleObject" Target="../embeddings/oleObject86.bin"/><Relationship Id="rId1" Type="http://schemas.openxmlformats.org/officeDocument/2006/relationships/vmlDrawing" Target="../drawings/vmlDrawing16.vml"/><Relationship Id="rId6" Type="http://schemas.openxmlformats.org/officeDocument/2006/relationships/oleObject" Target="../embeddings/oleObject81.bin"/><Relationship Id="rId11" Type="http://schemas.openxmlformats.org/officeDocument/2006/relationships/image" Target="../media/image60.emf"/><Relationship Id="rId5" Type="http://schemas.openxmlformats.org/officeDocument/2006/relationships/image" Target="../media/image57.emf"/><Relationship Id="rId15" Type="http://schemas.openxmlformats.org/officeDocument/2006/relationships/image" Target="../media/image37.emf"/><Relationship Id="rId10" Type="http://schemas.openxmlformats.org/officeDocument/2006/relationships/oleObject" Target="../embeddings/oleObject83.bin"/><Relationship Id="rId4" Type="http://schemas.openxmlformats.org/officeDocument/2006/relationships/oleObject" Target="../embeddings/oleObject80.bin"/><Relationship Id="rId9" Type="http://schemas.openxmlformats.org/officeDocument/2006/relationships/image" Target="../media/image59.emf"/><Relationship Id="rId14" Type="http://schemas.openxmlformats.org/officeDocument/2006/relationships/oleObject" Target="../embeddings/oleObject85.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89.bin"/><Relationship Id="rId13" Type="http://schemas.openxmlformats.org/officeDocument/2006/relationships/image" Target="../media/image62.emf"/><Relationship Id="rId3" Type="http://schemas.openxmlformats.org/officeDocument/2006/relationships/notesSlide" Target="../notesSlides/notesSlide17.xml"/><Relationship Id="rId7" Type="http://schemas.openxmlformats.org/officeDocument/2006/relationships/image" Target="../media/image44.emf"/><Relationship Id="rId12"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88.bin"/><Relationship Id="rId11" Type="http://schemas.openxmlformats.org/officeDocument/2006/relationships/image" Target="../media/image56.emf"/><Relationship Id="rId5" Type="http://schemas.openxmlformats.org/officeDocument/2006/relationships/image" Target="../media/image42.emf"/><Relationship Id="rId10" Type="http://schemas.openxmlformats.org/officeDocument/2006/relationships/oleObject" Target="../embeddings/oleObject90.bin"/><Relationship Id="rId4" Type="http://schemas.openxmlformats.org/officeDocument/2006/relationships/oleObject" Target="../embeddings/oleObject87.bin"/><Relationship Id="rId9" Type="http://schemas.openxmlformats.org/officeDocument/2006/relationships/image" Target="../media/image48.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image" Target="../media/image62.emf"/><Relationship Id="rId18" Type="http://schemas.openxmlformats.org/officeDocument/2006/relationships/oleObject" Target="../embeddings/oleObject99.bin"/><Relationship Id="rId3" Type="http://schemas.openxmlformats.org/officeDocument/2006/relationships/notesSlide" Target="../notesSlides/notesSlide18.xml"/><Relationship Id="rId21" Type="http://schemas.openxmlformats.org/officeDocument/2006/relationships/image" Target="../media/image66.emf"/><Relationship Id="rId7" Type="http://schemas.openxmlformats.org/officeDocument/2006/relationships/image" Target="../media/image44.emf"/><Relationship Id="rId12" Type="http://schemas.openxmlformats.org/officeDocument/2006/relationships/oleObject" Target="../embeddings/oleObject96.bin"/><Relationship Id="rId17" Type="http://schemas.openxmlformats.org/officeDocument/2006/relationships/image" Target="../media/image64.emf"/><Relationship Id="rId25" Type="http://schemas.openxmlformats.org/officeDocument/2006/relationships/image" Target="../media/image68.emf"/><Relationship Id="rId2" Type="http://schemas.openxmlformats.org/officeDocument/2006/relationships/slideLayout" Target="../slideLayouts/slideLayout2.xml"/><Relationship Id="rId16" Type="http://schemas.openxmlformats.org/officeDocument/2006/relationships/oleObject" Target="../embeddings/oleObject98.bin"/><Relationship Id="rId20" Type="http://schemas.openxmlformats.org/officeDocument/2006/relationships/oleObject" Target="../embeddings/oleObject100.bin"/><Relationship Id="rId1" Type="http://schemas.openxmlformats.org/officeDocument/2006/relationships/vmlDrawing" Target="../drawings/vmlDrawing18.vml"/><Relationship Id="rId6" Type="http://schemas.openxmlformats.org/officeDocument/2006/relationships/oleObject" Target="../embeddings/oleObject93.bin"/><Relationship Id="rId11" Type="http://schemas.openxmlformats.org/officeDocument/2006/relationships/image" Target="../media/image56.emf"/><Relationship Id="rId24" Type="http://schemas.openxmlformats.org/officeDocument/2006/relationships/oleObject" Target="../embeddings/oleObject102.bin"/><Relationship Id="rId5" Type="http://schemas.openxmlformats.org/officeDocument/2006/relationships/image" Target="../media/image42.emf"/><Relationship Id="rId15" Type="http://schemas.openxmlformats.org/officeDocument/2006/relationships/image" Target="../media/image63.emf"/><Relationship Id="rId23" Type="http://schemas.openxmlformats.org/officeDocument/2006/relationships/image" Target="../media/image67.emf"/><Relationship Id="rId10" Type="http://schemas.openxmlformats.org/officeDocument/2006/relationships/oleObject" Target="../embeddings/oleObject95.bin"/><Relationship Id="rId19" Type="http://schemas.openxmlformats.org/officeDocument/2006/relationships/image" Target="../media/image65.emf"/><Relationship Id="rId4" Type="http://schemas.openxmlformats.org/officeDocument/2006/relationships/oleObject" Target="../embeddings/oleObject92.bin"/><Relationship Id="rId9" Type="http://schemas.openxmlformats.org/officeDocument/2006/relationships/image" Target="../media/image48.emf"/><Relationship Id="rId14" Type="http://schemas.openxmlformats.org/officeDocument/2006/relationships/oleObject" Target="../embeddings/oleObject97.bin"/><Relationship Id="rId22" Type="http://schemas.openxmlformats.org/officeDocument/2006/relationships/oleObject" Target="../embeddings/oleObject101.bin"/></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7.emf"/><Relationship Id="rId3" Type="http://schemas.openxmlformats.org/officeDocument/2006/relationships/notesSlide" Target="../notesSlides/notesSlide2.xml"/><Relationship Id="rId7" Type="http://schemas.openxmlformats.org/officeDocument/2006/relationships/image" Target="../media/image4.emf"/><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6.emf"/><Relationship Id="rId5" Type="http://schemas.openxmlformats.org/officeDocument/2006/relationships/image" Target="../media/image3.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69.emf"/><Relationship Id="rId4" Type="http://schemas.openxmlformats.org/officeDocument/2006/relationships/oleObject" Target="../embeddings/oleObject10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06.bin"/><Relationship Id="rId13" Type="http://schemas.openxmlformats.org/officeDocument/2006/relationships/image" Target="../media/image74.emf"/><Relationship Id="rId18" Type="http://schemas.openxmlformats.org/officeDocument/2006/relationships/oleObject" Target="../embeddings/oleObject111.bin"/><Relationship Id="rId3" Type="http://schemas.openxmlformats.org/officeDocument/2006/relationships/notesSlide" Target="../notesSlides/notesSlide20.xml"/><Relationship Id="rId7" Type="http://schemas.openxmlformats.org/officeDocument/2006/relationships/image" Target="../media/image71.emf"/><Relationship Id="rId12" Type="http://schemas.openxmlformats.org/officeDocument/2006/relationships/oleObject" Target="../embeddings/oleObject108.bin"/><Relationship Id="rId17" Type="http://schemas.openxmlformats.org/officeDocument/2006/relationships/image" Target="../media/image76.emf"/><Relationship Id="rId2" Type="http://schemas.openxmlformats.org/officeDocument/2006/relationships/slideLayout" Target="../slideLayouts/slideLayout6.xml"/><Relationship Id="rId16" Type="http://schemas.openxmlformats.org/officeDocument/2006/relationships/oleObject" Target="../embeddings/oleObject110.bin"/><Relationship Id="rId1" Type="http://schemas.openxmlformats.org/officeDocument/2006/relationships/vmlDrawing" Target="../drawings/vmlDrawing20.vml"/><Relationship Id="rId6" Type="http://schemas.openxmlformats.org/officeDocument/2006/relationships/oleObject" Target="../embeddings/oleObject105.bin"/><Relationship Id="rId11" Type="http://schemas.openxmlformats.org/officeDocument/2006/relationships/image" Target="../media/image73.emf"/><Relationship Id="rId5" Type="http://schemas.openxmlformats.org/officeDocument/2006/relationships/image" Target="../media/image70.emf"/><Relationship Id="rId15" Type="http://schemas.openxmlformats.org/officeDocument/2006/relationships/image" Target="../media/image75.emf"/><Relationship Id="rId10" Type="http://schemas.openxmlformats.org/officeDocument/2006/relationships/oleObject" Target="../embeddings/oleObject107.bin"/><Relationship Id="rId19" Type="http://schemas.openxmlformats.org/officeDocument/2006/relationships/image" Target="../media/image77.emf"/><Relationship Id="rId4" Type="http://schemas.openxmlformats.org/officeDocument/2006/relationships/oleObject" Target="../embeddings/oleObject104.bin"/><Relationship Id="rId9" Type="http://schemas.openxmlformats.org/officeDocument/2006/relationships/image" Target="../media/image72.emf"/><Relationship Id="rId14" Type="http://schemas.openxmlformats.org/officeDocument/2006/relationships/oleObject" Target="../embeddings/oleObject109.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78.emf"/><Relationship Id="rId4" Type="http://schemas.openxmlformats.org/officeDocument/2006/relationships/oleObject" Target="../embeddings/oleObject11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9.e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114.bin"/><Relationship Id="rId5" Type="http://schemas.openxmlformats.org/officeDocument/2006/relationships/image" Target="../media/image78.emf"/><Relationship Id="rId4" Type="http://schemas.openxmlformats.org/officeDocument/2006/relationships/oleObject" Target="../embeddings/oleObject113.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17.bin"/><Relationship Id="rId3" Type="http://schemas.openxmlformats.org/officeDocument/2006/relationships/notesSlide" Target="../notesSlides/notesSlide23.xml"/><Relationship Id="rId7" Type="http://schemas.openxmlformats.org/officeDocument/2006/relationships/image" Target="../media/image79.e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116.bin"/><Relationship Id="rId11" Type="http://schemas.openxmlformats.org/officeDocument/2006/relationships/image" Target="../media/image82.emf"/><Relationship Id="rId5" Type="http://schemas.openxmlformats.org/officeDocument/2006/relationships/image" Target="../media/image80.emf"/><Relationship Id="rId10" Type="http://schemas.openxmlformats.org/officeDocument/2006/relationships/oleObject" Target="../embeddings/oleObject118.bin"/><Relationship Id="rId4" Type="http://schemas.openxmlformats.org/officeDocument/2006/relationships/oleObject" Target="../embeddings/oleObject115.bin"/><Relationship Id="rId9" Type="http://schemas.openxmlformats.org/officeDocument/2006/relationships/image" Target="../media/image81.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21.bin"/><Relationship Id="rId13" Type="http://schemas.openxmlformats.org/officeDocument/2006/relationships/image" Target="../media/image87.emf"/><Relationship Id="rId18" Type="http://schemas.openxmlformats.org/officeDocument/2006/relationships/oleObject" Target="../embeddings/oleObject126.bin"/><Relationship Id="rId3" Type="http://schemas.openxmlformats.org/officeDocument/2006/relationships/notesSlide" Target="../notesSlides/notesSlide24.xml"/><Relationship Id="rId21" Type="http://schemas.openxmlformats.org/officeDocument/2006/relationships/image" Target="../media/image91.emf"/><Relationship Id="rId7" Type="http://schemas.openxmlformats.org/officeDocument/2006/relationships/image" Target="../media/image84.emf"/><Relationship Id="rId12" Type="http://schemas.openxmlformats.org/officeDocument/2006/relationships/oleObject" Target="../embeddings/oleObject123.bin"/><Relationship Id="rId17" Type="http://schemas.openxmlformats.org/officeDocument/2006/relationships/image" Target="../media/image89.emf"/><Relationship Id="rId2" Type="http://schemas.openxmlformats.org/officeDocument/2006/relationships/slideLayout" Target="../slideLayouts/slideLayout2.xml"/><Relationship Id="rId16" Type="http://schemas.openxmlformats.org/officeDocument/2006/relationships/oleObject" Target="../embeddings/oleObject125.bin"/><Relationship Id="rId20" Type="http://schemas.openxmlformats.org/officeDocument/2006/relationships/oleObject" Target="../embeddings/oleObject127.bin"/><Relationship Id="rId1" Type="http://schemas.openxmlformats.org/officeDocument/2006/relationships/vmlDrawing" Target="../drawings/vmlDrawing24.vml"/><Relationship Id="rId6" Type="http://schemas.openxmlformats.org/officeDocument/2006/relationships/oleObject" Target="../embeddings/oleObject120.bin"/><Relationship Id="rId11" Type="http://schemas.openxmlformats.org/officeDocument/2006/relationships/image" Target="../media/image86.emf"/><Relationship Id="rId5" Type="http://schemas.openxmlformats.org/officeDocument/2006/relationships/image" Target="../media/image83.emf"/><Relationship Id="rId15" Type="http://schemas.openxmlformats.org/officeDocument/2006/relationships/image" Target="../media/image88.emf"/><Relationship Id="rId10" Type="http://schemas.openxmlformats.org/officeDocument/2006/relationships/oleObject" Target="../embeddings/oleObject122.bin"/><Relationship Id="rId19" Type="http://schemas.openxmlformats.org/officeDocument/2006/relationships/image" Target="../media/image90.emf"/><Relationship Id="rId4" Type="http://schemas.openxmlformats.org/officeDocument/2006/relationships/oleObject" Target="../embeddings/oleObject119.bin"/><Relationship Id="rId9" Type="http://schemas.openxmlformats.org/officeDocument/2006/relationships/image" Target="../media/image85.emf"/><Relationship Id="rId14" Type="http://schemas.openxmlformats.org/officeDocument/2006/relationships/oleObject" Target="../embeddings/oleObject124.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30.bin"/><Relationship Id="rId13" Type="http://schemas.openxmlformats.org/officeDocument/2006/relationships/image" Target="../media/image86.emf"/><Relationship Id="rId18" Type="http://schemas.openxmlformats.org/officeDocument/2006/relationships/oleObject" Target="../embeddings/oleObject135.bin"/><Relationship Id="rId26" Type="http://schemas.openxmlformats.org/officeDocument/2006/relationships/oleObject" Target="../embeddings/oleObject142.bin"/><Relationship Id="rId3" Type="http://schemas.openxmlformats.org/officeDocument/2006/relationships/notesSlide" Target="../notesSlides/notesSlide25.xml"/><Relationship Id="rId21" Type="http://schemas.openxmlformats.org/officeDocument/2006/relationships/oleObject" Target="../embeddings/oleObject137.bin"/><Relationship Id="rId7" Type="http://schemas.openxmlformats.org/officeDocument/2006/relationships/image" Target="../media/image92.emf"/><Relationship Id="rId12" Type="http://schemas.openxmlformats.org/officeDocument/2006/relationships/oleObject" Target="../embeddings/oleObject132.bin"/><Relationship Id="rId17" Type="http://schemas.openxmlformats.org/officeDocument/2006/relationships/image" Target="../media/image94.emf"/><Relationship Id="rId25" Type="http://schemas.openxmlformats.org/officeDocument/2006/relationships/oleObject" Target="../embeddings/oleObject141.bin"/><Relationship Id="rId2" Type="http://schemas.openxmlformats.org/officeDocument/2006/relationships/slideLayout" Target="../slideLayouts/slideLayout2.xml"/><Relationship Id="rId16" Type="http://schemas.openxmlformats.org/officeDocument/2006/relationships/oleObject" Target="../embeddings/oleObject134.bin"/><Relationship Id="rId20" Type="http://schemas.openxmlformats.org/officeDocument/2006/relationships/oleObject" Target="../embeddings/oleObject136.bin"/><Relationship Id="rId1" Type="http://schemas.openxmlformats.org/officeDocument/2006/relationships/vmlDrawing" Target="../drawings/vmlDrawing25.vml"/><Relationship Id="rId6" Type="http://schemas.openxmlformats.org/officeDocument/2006/relationships/oleObject" Target="../embeddings/oleObject129.bin"/><Relationship Id="rId11" Type="http://schemas.openxmlformats.org/officeDocument/2006/relationships/image" Target="../media/image85.emf"/><Relationship Id="rId24" Type="http://schemas.openxmlformats.org/officeDocument/2006/relationships/oleObject" Target="../embeddings/oleObject140.bin"/><Relationship Id="rId5" Type="http://schemas.openxmlformats.org/officeDocument/2006/relationships/image" Target="../media/image91.emf"/><Relationship Id="rId15" Type="http://schemas.openxmlformats.org/officeDocument/2006/relationships/image" Target="../media/image93.emf"/><Relationship Id="rId23" Type="http://schemas.openxmlformats.org/officeDocument/2006/relationships/oleObject" Target="../embeddings/oleObject139.bin"/><Relationship Id="rId10" Type="http://schemas.openxmlformats.org/officeDocument/2006/relationships/oleObject" Target="../embeddings/oleObject131.bin"/><Relationship Id="rId19" Type="http://schemas.openxmlformats.org/officeDocument/2006/relationships/image" Target="../media/image95.emf"/><Relationship Id="rId4" Type="http://schemas.openxmlformats.org/officeDocument/2006/relationships/oleObject" Target="../embeddings/oleObject128.bin"/><Relationship Id="rId9" Type="http://schemas.openxmlformats.org/officeDocument/2006/relationships/image" Target="../media/image84.emf"/><Relationship Id="rId14" Type="http://schemas.openxmlformats.org/officeDocument/2006/relationships/oleObject" Target="../embeddings/oleObject133.bin"/><Relationship Id="rId22" Type="http://schemas.openxmlformats.org/officeDocument/2006/relationships/oleObject" Target="../embeddings/oleObject138.bin"/><Relationship Id="rId27" Type="http://schemas.openxmlformats.org/officeDocument/2006/relationships/image" Target="../media/image83.e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45.bin"/><Relationship Id="rId13" Type="http://schemas.openxmlformats.org/officeDocument/2006/relationships/image" Target="../media/image99.emf"/><Relationship Id="rId18" Type="http://schemas.openxmlformats.org/officeDocument/2006/relationships/oleObject" Target="../embeddings/oleObject150.bin"/><Relationship Id="rId26" Type="http://schemas.openxmlformats.org/officeDocument/2006/relationships/image" Target="../media/image83.emf"/><Relationship Id="rId3" Type="http://schemas.openxmlformats.org/officeDocument/2006/relationships/notesSlide" Target="../notesSlides/notesSlide26.xml"/><Relationship Id="rId21" Type="http://schemas.openxmlformats.org/officeDocument/2006/relationships/oleObject" Target="../embeddings/oleObject152.bin"/><Relationship Id="rId7" Type="http://schemas.openxmlformats.org/officeDocument/2006/relationships/image" Target="../media/image97.emf"/><Relationship Id="rId12" Type="http://schemas.openxmlformats.org/officeDocument/2006/relationships/oleObject" Target="../embeddings/oleObject147.bin"/><Relationship Id="rId17" Type="http://schemas.openxmlformats.org/officeDocument/2006/relationships/image" Target="../media/image101.emf"/><Relationship Id="rId25" Type="http://schemas.openxmlformats.org/officeDocument/2006/relationships/oleObject" Target="../embeddings/oleObject154.bin"/><Relationship Id="rId2" Type="http://schemas.openxmlformats.org/officeDocument/2006/relationships/slideLayout" Target="../slideLayouts/slideLayout2.xml"/><Relationship Id="rId16" Type="http://schemas.openxmlformats.org/officeDocument/2006/relationships/oleObject" Target="../embeddings/oleObject149.bin"/><Relationship Id="rId20" Type="http://schemas.openxmlformats.org/officeDocument/2006/relationships/oleObject" Target="../embeddings/oleObject151.bin"/><Relationship Id="rId1" Type="http://schemas.openxmlformats.org/officeDocument/2006/relationships/vmlDrawing" Target="../drawings/vmlDrawing26.vml"/><Relationship Id="rId6" Type="http://schemas.openxmlformats.org/officeDocument/2006/relationships/oleObject" Target="../embeddings/oleObject144.bin"/><Relationship Id="rId11" Type="http://schemas.openxmlformats.org/officeDocument/2006/relationships/image" Target="../media/image86.emf"/><Relationship Id="rId24" Type="http://schemas.openxmlformats.org/officeDocument/2006/relationships/image" Target="../media/image103.emf"/><Relationship Id="rId5" Type="http://schemas.openxmlformats.org/officeDocument/2006/relationships/image" Target="../media/image96.emf"/><Relationship Id="rId15" Type="http://schemas.openxmlformats.org/officeDocument/2006/relationships/image" Target="../media/image100.emf"/><Relationship Id="rId23" Type="http://schemas.openxmlformats.org/officeDocument/2006/relationships/oleObject" Target="../embeddings/oleObject153.bin"/><Relationship Id="rId28" Type="http://schemas.openxmlformats.org/officeDocument/2006/relationships/image" Target="../media/image104.emf"/><Relationship Id="rId10" Type="http://schemas.openxmlformats.org/officeDocument/2006/relationships/oleObject" Target="../embeddings/oleObject146.bin"/><Relationship Id="rId19" Type="http://schemas.openxmlformats.org/officeDocument/2006/relationships/image" Target="../media/image95.emf"/><Relationship Id="rId4" Type="http://schemas.openxmlformats.org/officeDocument/2006/relationships/oleObject" Target="../embeddings/oleObject143.bin"/><Relationship Id="rId9" Type="http://schemas.openxmlformats.org/officeDocument/2006/relationships/image" Target="../media/image98.emf"/><Relationship Id="rId14" Type="http://schemas.openxmlformats.org/officeDocument/2006/relationships/oleObject" Target="../embeddings/oleObject148.bin"/><Relationship Id="rId22" Type="http://schemas.openxmlformats.org/officeDocument/2006/relationships/image" Target="../media/image102.emf"/><Relationship Id="rId27" Type="http://schemas.openxmlformats.org/officeDocument/2006/relationships/oleObject" Target="../embeddings/oleObject155.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58.bin"/><Relationship Id="rId13" Type="http://schemas.openxmlformats.org/officeDocument/2006/relationships/image" Target="../media/image109.emf"/><Relationship Id="rId3" Type="http://schemas.openxmlformats.org/officeDocument/2006/relationships/notesSlide" Target="../notesSlides/notesSlide27.xml"/><Relationship Id="rId7" Type="http://schemas.openxmlformats.org/officeDocument/2006/relationships/image" Target="../media/image106.emf"/><Relationship Id="rId12" Type="http://schemas.openxmlformats.org/officeDocument/2006/relationships/oleObject" Target="../embeddings/oleObject160.bin"/><Relationship Id="rId2" Type="http://schemas.openxmlformats.org/officeDocument/2006/relationships/slideLayout" Target="../slideLayouts/slideLayout6.xml"/><Relationship Id="rId1" Type="http://schemas.openxmlformats.org/officeDocument/2006/relationships/vmlDrawing" Target="../drawings/vmlDrawing27.vml"/><Relationship Id="rId6" Type="http://schemas.openxmlformats.org/officeDocument/2006/relationships/oleObject" Target="../embeddings/oleObject157.bin"/><Relationship Id="rId11" Type="http://schemas.openxmlformats.org/officeDocument/2006/relationships/image" Target="../media/image108.emf"/><Relationship Id="rId5" Type="http://schemas.openxmlformats.org/officeDocument/2006/relationships/image" Target="../media/image105.emf"/><Relationship Id="rId10" Type="http://schemas.openxmlformats.org/officeDocument/2006/relationships/oleObject" Target="../embeddings/oleObject159.bin"/><Relationship Id="rId4" Type="http://schemas.openxmlformats.org/officeDocument/2006/relationships/oleObject" Target="../embeddings/oleObject156.bin"/><Relationship Id="rId9" Type="http://schemas.openxmlformats.org/officeDocument/2006/relationships/image" Target="../media/image107.e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63.bin"/><Relationship Id="rId13" Type="http://schemas.openxmlformats.org/officeDocument/2006/relationships/image" Target="../media/image114.emf"/><Relationship Id="rId3" Type="http://schemas.openxmlformats.org/officeDocument/2006/relationships/notesSlide" Target="../notesSlides/notesSlide28.xml"/><Relationship Id="rId7" Type="http://schemas.openxmlformats.org/officeDocument/2006/relationships/image" Target="../media/image111.emf"/><Relationship Id="rId12" Type="http://schemas.openxmlformats.org/officeDocument/2006/relationships/oleObject" Target="../embeddings/oleObject165.bin"/><Relationship Id="rId2" Type="http://schemas.openxmlformats.org/officeDocument/2006/relationships/slideLayout" Target="../slideLayouts/slideLayout6.xml"/><Relationship Id="rId1" Type="http://schemas.openxmlformats.org/officeDocument/2006/relationships/vmlDrawing" Target="../drawings/vmlDrawing28.vml"/><Relationship Id="rId6" Type="http://schemas.openxmlformats.org/officeDocument/2006/relationships/oleObject" Target="../embeddings/oleObject162.bin"/><Relationship Id="rId11" Type="http://schemas.openxmlformats.org/officeDocument/2006/relationships/image" Target="../media/image113.emf"/><Relationship Id="rId5" Type="http://schemas.openxmlformats.org/officeDocument/2006/relationships/image" Target="../media/image110.emf"/><Relationship Id="rId10" Type="http://schemas.openxmlformats.org/officeDocument/2006/relationships/oleObject" Target="../embeddings/oleObject164.bin"/><Relationship Id="rId4" Type="http://schemas.openxmlformats.org/officeDocument/2006/relationships/oleObject" Target="../embeddings/oleObject161.bin"/><Relationship Id="rId9" Type="http://schemas.openxmlformats.org/officeDocument/2006/relationships/image" Target="../media/image112.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68.bin"/><Relationship Id="rId13" Type="http://schemas.openxmlformats.org/officeDocument/2006/relationships/image" Target="../media/image117.emf"/><Relationship Id="rId3" Type="http://schemas.openxmlformats.org/officeDocument/2006/relationships/notesSlide" Target="../notesSlides/notesSlide29.xml"/><Relationship Id="rId7" Type="http://schemas.openxmlformats.org/officeDocument/2006/relationships/image" Target="../media/image112.emf"/><Relationship Id="rId12" Type="http://schemas.openxmlformats.org/officeDocument/2006/relationships/oleObject" Target="../embeddings/oleObject170.bin"/><Relationship Id="rId2" Type="http://schemas.openxmlformats.org/officeDocument/2006/relationships/slideLayout" Target="../slideLayouts/slideLayout6.xml"/><Relationship Id="rId1" Type="http://schemas.openxmlformats.org/officeDocument/2006/relationships/vmlDrawing" Target="../drawings/vmlDrawing29.vml"/><Relationship Id="rId6" Type="http://schemas.openxmlformats.org/officeDocument/2006/relationships/oleObject" Target="../embeddings/oleObject167.bin"/><Relationship Id="rId11" Type="http://schemas.openxmlformats.org/officeDocument/2006/relationships/image" Target="../media/image116.emf"/><Relationship Id="rId5" Type="http://schemas.openxmlformats.org/officeDocument/2006/relationships/image" Target="../media/image110.emf"/><Relationship Id="rId10" Type="http://schemas.openxmlformats.org/officeDocument/2006/relationships/oleObject" Target="../embeddings/oleObject169.bin"/><Relationship Id="rId4" Type="http://schemas.openxmlformats.org/officeDocument/2006/relationships/oleObject" Target="../embeddings/oleObject166.bin"/><Relationship Id="rId9" Type="http://schemas.openxmlformats.org/officeDocument/2006/relationships/image" Target="../media/image115.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mlDrawing" Target="../drawings/vmlDrawing30.vml"/><Relationship Id="rId5" Type="http://schemas.openxmlformats.org/officeDocument/2006/relationships/image" Target="../media/image118.emf"/><Relationship Id="rId4" Type="http://schemas.openxmlformats.org/officeDocument/2006/relationships/oleObject" Target="../embeddings/oleObject171.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74.bin"/><Relationship Id="rId13" Type="http://schemas.openxmlformats.org/officeDocument/2006/relationships/image" Target="../media/image123.emf"/><Relationship Id="rId18" Type="http://schemas.openxmlformats.org/officeDocument/2006/relationships/oleObject" Target="../embeddings/oleObject179.bin"/><Relationship Id="rId26" Type="http://schemas.openxmlformats.org/officeDocument/2006/relationships/oleObject" Target="../embeddings/oleObject183.bin"/><Relationship Id="rId3" Type="http://schemas.openxmlformats.org/officeDocument/2006/relationships/notesSlide" Target="../notesSlides/notesSlide31.xml"/><Relationship Id="rId21" Type="http://schemas.openxmlformats.org/officeDocument/2006/relationships/image" Target="../media/image127.emf"/><Relationship Id="rId7" Type="http://schemas.openxmlformats.org/officeDocument/2006/relationships/image" Target="../media/image120.emf"/><Relationship Id="rId12" Type="http://schemas.openxmlformats.org/officeDocument/2006/relationships/oleObject" Target="../embeddings/oleObject176.bin"/><Relationship Id="rId17" Type="http://schemas.openxmlformats.org/officeDocument/2006/relationships/image" Target="../media/image125.emf"/><Relationship Id="rId25" Type="http://schemas.openxmlformats.org/officeDocument/2006/relationships/image" Target="../media/image129.emf"/><Relationship Id="rId2" Type="http://schemas.openxmlformats.org/officeDocument/2006/relationships/slideLayout" Target="../slideLayouts/slideLayout6.xml"/><Relationship Id="rId16" Type="http://schemas.openxmlformats.org/officeDocument/2006/relationships/oleObject" Target="../embeddings/oleObject178.bin"/><Relationship Id="rId20" Type="http://schemas.openxmlformats.org/officeDocument/2006/relationships/oleObject" Target="../embeddings/oleObject180.bin"/><Relationship Id="rId1" Type="http://schemas.openxmlformats.org/officeDocument/2006/relationships/vmlDrawing" Target="../drawings/vmlDrawing31.vml"/><Relationship Id="rId6" Type="http://schemas.openxmlformats.org/officeDocument/2006/relationships/oleObject" Target="../embeddings/oleObject173.bin"/><Relationship Id="rId11" Type="http://schemas.openxmlformats.org/officeDocument/2006/relationships/image" Target="../media/image122.emf"/><Relationship Id="rId24" Type="http://schemas.openxmlformats.org/officeDocument/2006/relationships/oleObject" Target="../embeddings/oleObject182.bin"/><Relationship Id="rId5" Type="http://schemas.openxmlformats.org/officeDocument/2006/relationships/image" Target="../media/image119.emf"/><Relationship Id="rId15" Type="http://schemas.openxmlformats.org/officeDocument/2006/relationships/image" Target="../media/image124.emf"/><Relationship Id="rId23" Type="http://schemas.openxmlformats.org/officeDocument/2006/relationships/image" Target="../media/image128.emf"/><Relationship Id="rId10" Type="http://schemas.openxmlformats.org/officeDocument/2006/relationships/oleObject" Target="../embeddings/oleObject175.bin"/><Relationship Id="rId19" Type="http://schemas.openxmlformats.org/officeDocument/2006/relationships/image" Target="../media/image126.emf"/><Relationship Id="rId4" Type="http://schemas.openxmlformats.org/officeDocument/2006/relationships/oleObject" Target="../embeddings/oleObject172.bin"/><Relationship Id="rId9" Type="http://schemas.openxmlformats.org/officeDocument/2006/relationships/image" Target="../media/image121.emf"/><Relationship Id="rId14" Type="http://schemas.openxmlformats.org/officeDocument/2006/relationships/oleObject" Target="../embeddings/oleObject177.bin"/><Relationship Id="rId22" Type="http://schemas.openxmlformats.org/officeDocument/2006/relationships/oleObject" Target="../embeddings/oleObject181.bin"/><Relationship Id="rId27" Type="http://schemas.openxmlformats.org/officeDocument/2006/relationships/image" Target="../media/image118.e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86.bin"/><Relationship Id="rId13" Type="http://schemas.openxmlformats.org/officeDocument/2006/relationships/image" Target="../media/image134.emf"/><Relationship Id="rId3" Type="http://schemas.openxmlformats.org/officeDocument/2006/relationships/notesSlide" Target="../notesSlides/notesSlide32.xml"/><Relationship Id="rId7" Type="http://schemas.openxmlformats.org/officeDocument/2006/relationships/image" Target="../media/image131.emf"/><Relationship Id="rId12" Type="http://schemas.openxmlformats.org/officeDocument/2006/relationships/oleObject" Target="../embeddings/oleObject188.bin"/><Relationship Id="rId2" Type="http://schemas.openxmlformats.org/officeDocument/2006/relationships/slideLayout" Target="../slideLayouts/slideLayout6.xml"/><Relationship Id="rId1" Type="http://schemas.openxmlformats.org/officeDocument/2006/relationships/vmlDrawing" Target="../drawings/vmlDrawing32.vml"/><Relationship Id="rId6" Type="http://schemas.openxmlformats.org/officeDocument/2006/relationships/oleObject" Target="../embeddings/oleObject185.bin"/><Relationship Id="rId11" Type="http://schemas.openxmlformats.org/officeDocument/2006/relationships/image" Target="../media/image133.emf"/><Relationship Id="rId5" Type="http://schemas.openxmlformats.org/officeDocument/2006/relationships/image" Target="../media/image130.emf"/><Relationship Id="rId15" Type="http://schemas.openxmlformats.org/officeDocument/2006/relationships/image" Target="../media/image135.emf"/><Relationship Id="rId10" Type="http://schemas.openxmlformats.org/officeDocument/2006/relationships/oleObject" Target="../embeddings/oleObject187.bin"/><Relationship Id="rId4" Type="http://schemas.openxmlformats.org/officeDocument/2006/relationships/oleObject" Target="../embeddings/oleObject184.bin"/><Relationship Id="rId9" Type="http://schemas.openxmlformats.org/officeDocument/2006/relationships/image" Target="../media/image132.emf"/><Relationship Id="rId14" Type="http://schemas.openxmlformats.org/officeDocument/2006/relationships/oleObject" Target="../embeddings/oleObject189.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92.bin"/><Relationship Id="rId3" Type="http://schemas.openxmlformats.org/officeDocument/2006/relationships/notesSlide" Target="../notesSlides/notesSlide33.xml"/><Relationship Id="rId7" Type="http://schemas.openxmlformats.org/officeDocument/2006/relationships/image" Target="../media/image137.emf"/><Relationship Id="rId2" Type="http://schemas.openxmlformats.org/officeDocument/2006/relationships/slideLayout" Target="../slideLayouts/slideLayout6.xml"/><Relationship Id="rId1" Type="http://schemas.openxmlformats.org/officeDocument/2006/relationships/vmlDrawing" Target="../drawings/vmlDrawing33.vml"/><Relationship Id="rId6" Type="http://schemas.openxmlformats.org/officeDocument/2006/relationships/oleObject" Target="../embeddings/oleObject191.bin"/><Relationship Id="rId5" Type="http://schemas.openxmlformats.org/officeDocument/2006/relationships/image" Target="../media/image136.emf"/><Relationship Id="rId4" Type="http://schemas.openxmlformats.org/officeDocument/2006/relationships/oleObject" Target="../embeddings/oleObject190.bin"/><Relationship Id="rId9" Type="http://schemas.openxmlformats.org/officeDocument/2006/relationships/image" Target="../media/image138.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40.emf"/><Relationship Id="rId2" Type="http://schemas.openxmlformats.org/officeDocument/2006/relationships/slideLayout" Target="../slideLayouts/slideLayout6.xml"/><Relationship Id="rId1" Type="http://schemas.openxmlformats.org/officeDocument/2006/relationships/vmlDrawing" Target="../drawings/vmlDrawing34.vml"/><Relationship Id="rId6" Type="http://schemas.openxmlformats.org/officeDocument/2006/relationships/oleObject" Target="../embeddings/oleObject194.bin"/><Relationship Id="rId5" Type="http://schemas.openxmlformats.org/officeDocument/2006/relationships/image" Target="../media/image139.emf"/><Relationship Id="rId4" Type="http://schemas.openxmlformats.org/officeDocument/2006/relationships/oleObject" Target="../embeddings/oleObject193.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97.bin"/><Relationship Id="rId13" Type="http://schemas.openxmlformats.org/officeDocument/2006/relationships/image" Target="../media/image145.emf"/><Relationship Id="rId3" Type="http://schemas.openxmlformats.org/officeDocument/2006/relationships/notesSlide" Target="../notesSlides/notesSlide35.xml"/><Relationship Id="rId7" Type="http://schemas.openxmlformats.org/officeDocument/2006/relationships/image" Target="../media/image142.emf"/><Relationship Id="rId12" Type="http://schemas.openxmlformats.org/officeDocument/2006/relationships/oleObject" Target="../embeddings/oleObject199.bin"/><Relationship Id="rId2" Type="http://schemas.openxmlformats.org/officeDocument/2006/relationships/slideLayout" Target="../slideLayouts/slideLayout6.xml"/><Relationship Id="rId1" Type="http://schemas.openxmlformats.org/officeDocument/2006/relationships/vmlDrawing" Target="../drawings/vmlDrawing35.vml"/><Relationship Id="rId6" Type="http://schemas.openxmlformats.org/officeDocument/2006/relationships/oleObject" Target="../embeddings/oleObject196.bin"/><Relationship Id="rId11" Type="http://schemas.openxmlformats.org/officeDocument/2006/relationships/image" Target="../media/image144.emf"/><Relationship Id="rId5" Type="http://schemas.openxmlformats.org/officeDocument/2006/relationships/image" Target="../media/image141.emf"/><Relationship Id="rId10" Type="http://schemas.openxmlformats.org/officeDocument/2006/relationships/oleObject" Target="../embeddings/oleObject198.bin"/><Relationship Id="rId4" Type="http://schemas.openxmlformats.org/officeDocument/2006/relationships/oleObject" Target="../embeddings/oleObject195.bin"/><Relationship Id="rId9" Type="http://schemas.openxmlformats.org/officeDocument/2006/relationships/image" Target="../media/image143.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47.emf"/><Relationship Id="rId2" Type="http://schemas.openxmlformats.org/officeDocument/2006/relationships/slideLayout" Target="../slideLayouts/slideLayout6.xml"/><Relationship Id="rId1" Type="http://schemas.openxmlformats.org/officeDocument/2006/relationships/vmlDrawing" Target="../drawings/vmlDrawing36.vml"/><Relationship Id="rId6" Type="http://schemas.openxmlformats.org/officeDocument/2006/relationships/oleObject" Target="../embeddings/oleObject201.bin"/><Relationship Id="rId5" Type="http://schemas.openxmlformats.org/officeDocument/2006/relationships/image" Target="../media/image146.emf"/><Relationship Id="rId4" Type="http://schemas.openxmlformats.org/officeDocument/2006/relationships/oleObject" Target="../embeddings/oleObject200.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04.bin"/><Relationship Id="rId13" Type="http://schemas.openxmlformats.org/officeDocument/2006/relationships/image" Target="../media/image152.emf"/><Relationship Id="rId3" Type="http://schemas.openxmlformats.org/officeDocument/2006/relationships/notesSlide" Target="../notesSlides/notesSlide37.xml"/><Relationship Id="rId7" Type="http://schemas.openxmlformats.org/officeDocument/2006/relationships/image" Target="../media/image149.emf"/><Relationship Id="rId12" Type="http://schemas.openxmlformats.org/officeDocument/2006/relationships/oleObject" Target="../embeddings/oleObject206.bin"/><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203.bin"/><Relationship Id="rId11" Type="http://schemas.openxmlformats.org/officeDocument/2006/relationships/image" Target="../media/image151.emf"/><Relationship Id="rId5" Type="http://schemas.openxmlformats.org/officeDocument/2006/relationships/image" Target="../media/image148.emf"/><Relationship Id="rId10" Type="http://schemas.openxmlformats.org/officeDocument/2006/relationships/oleObject" Target="../embeddings/oleObject205.bin"/><Relationship Id="rId4" Type="http://schemas.openxmlformats.org/officeDocument/2006/relationships/oleObject" Target="../embeddings/oleObject202.bin"/><Relationship Id="rId9" Type="http://schemas.openxmlformats.org/officeDocument/2006/relationships/image" Target="../media/image150.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11.emf"/><Relationship Id="rId10" Type="http://schemas.openxmlformats.org/officeDocument/2006/relationships/image" Target="../media/image13.emf"/><Relationship Id="rId4" Type="http://schemas.openxmlformats.org/officeDocument/2006/relationships/oleObject" Target="../embeddings/oleObject8.bin"/><Relationship Id="rId9"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15.emf"/><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6.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9.png"/><Relationship Id="rId5" Type="http://schemas.openxmlformats.org/officeDocument/2006/relationships/image" Target="../media/image17.emf"/><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20.emf"/><Relationship Id="rId4"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5.emf"/><Relationship Id="rId18" Type="http://schemas.openxmlformats.org/officeDocument/2006/relationships/oleObject" Target="../embeddings/oleObject23.bin"/><Relationship Id="rId26" Type="http://schemas.openxmlformats.org/officeDocument/2006/relationships/oleObject" Target="../embeddings/oleObject27.bin"/><Relationship Id="rId3" Type="http://schemas.openxmlformats.org/officeDocument/2006/relationships/notesSlide" Target="../notesSlides/notesSlide8.xml"/><Relationship Id="rId21" Type="http://schemas.openxmlformats.org/officeDocument/2006/relationships/image" Target="../media/image29.emf"/><Relationship Id="rId7" Type="http://schemas.openxmlformats.org/officeDocument/2006/relationships/image" Target="../media/image22.emf"/><Relationship Id="rId12" Type="http://schemas.openxmlformats.org/officeDocument/2006/relationships/oleObject" Target="../embeddings/oleObject20.bin"/><Relationship Id="rId17" Type="http://schemas.openxmlformats.org/officeDocument/2006/relationships/image" Target="../media/image27.emf"/><Relationship Id="rId25" Type="http://schemas.openxmlformats.org/officeDocument/2006/relationships/image" Target="../media/image31.emf"/><Relationship Id="rId2" Type="http://schemas.openxmlformats.org/officeDocument/2006/relationships/slideLayout" Target="../slideLayouts/slideLayout2.xml"/><Relationship Id="rId16" Type="http://schemas.openxmlformats.org/officeDocument/2006/relationships/oleObject" Target="../embeddings/oleObject22.bin"/><Relationship Id="rId20" Type="http://schemas.openxmlformats.org/officeDocument/2006/relationships/oleObject" Target="../embeddings/oleObject24.bin"/><Relationship Id="rId29" Type="http://schemas.openxmlformats.org/officeDocument/2006/relationships/image" Target="../media/image33.emf"/><Relationship Id="rId1" Type="http://schemas.openxmlformats.org/officeDocument/2006/relationships/vmlDrawing" Target="../drawings/vmlDrawing8.vml"/><Relationship Id="rId6" Type="http://schemas.openxmlformats.org/officeDocument/2006/relationships/oleObject" Target="../embeddings/oleObject17.bin"/><Relationship Id="rId11" Type="http://schemas.openxmlformats.org/officeDocument/2006/relationships/image" Target="../media/image24.emf"/><Relationship Id="rId24" Type="http://schemas.openxmlformats.org/officeDocument/2006/relationships/oleObject" Target="../embeddings/oleObject26.bin"/><Relationship Id="rId5" Type="http://schemas.openxmlformats.org/officeDocument/2006/relationships/image" Target="../media/image21.emf"/><Relationship Id="rId15" Type="http://schemas.openxmlformats.org/officeDocument/2006/relationships/image" Target="../media/image26.emf"/><Relationship Id="rId23" Type="http://schemas.openxmlformats.org/officeDocument/2006/relationships/image" Target="../media/image30.emf"/><Relationship Id="rId28" Type="http://schemas.openxmlformats.org/officeDocument/2006/relationships/oleObject" Target="../embeddings/oleObject28.bin"/><Relationship Id="rId10" Type="http://schemas.openxmlformats.org/officeDocument/2006/relationships/oleObject" Target="../embeddings/oleObject19.bin"/><Relationship Id="rId19" Type="http://schemas.openxmlformats.org/officeDocument/2006/relationships/image" Target="../media/image28.emf"/><Relationship Id="rId4" Type="http://schemas.openxmlformats.org/officeDocument/2006/relationships/oleObject" Target="../embeddings/oleObject16.bin"/><Relationship Id="rId9" Type="http://schemas.openxmlformats.org/officeDocument/2006/relationships/image" Target="../media/image23.emf"/><Relationship Id="rId14" Type="http://schemas.openxmlformats.org/officeDocument/2006/relationships/oleObject" Target="../embeddings/oleObject21.bin"/><Relationship Id="rId22" Type="http://schemas.openxmlformats.org/officeDocument/2006/relationships/oleObject" Target="../embeddings/oleObject25.bin"/><Relationship Id="rId27"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69BCA8-F49D-00DC-AA03-4E9B9269D7AE}"/>
              </a:ext>
            </a:extLst>
          </p:cNvPr>
          <p:cNvSpPr/>
          <p:nvPr/>
        </p:nvSpPr>
        <p:spPr>
          <a:xfrm>
            <a:off x="0" y="-1045029"/>
            <a:ext cx="12192000" cy="790302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1CC58A-0C59-4FF5-A9BF-07FA98A7BDA8}"/>
              </a:ext>
            </a:extLst>
          </p:cNvPr>
          <p:cNvSpPr>
            <a:spLocks noGrp="1"/>
          </p:cNvSpPr>
          <p:nvPr>
            <p:ph type="ctrTitle"/>
          </p:nvPr>
        </p:nvSpPr>
        <p:spPr>
          <a:xfrm>
            <a:off x="0" y="0"/>
            <a:ext cx="12192000" cy="1146104"/>
          </a:xfrm>
        </p:spPr>
        <p:txBody>
          <a:bodyPr>
            <a:normAutofit fontScale="90000"/>
          </a:bodyPr>
          <a:lstStyle/>
          <a:p>
            <a:pPr lvl="0" eaLnBrk="0" fontAlgn="base" hangingPunct="0">
              <a:lnSpc>
                <a:spcPct val="100000"/>
              </a:lnSpc>
              <a:spcAft>
                <a:spcPct val="0"/>
              </a:spcAft>
            </a:pPr>
            <a:br>
              <a:rPr lang="en-US" altLang="en-US" sz="3600" dirty="0">
                <a:latin typeface="Calibri" panose="020F0502020204030204" pitchFamily="34" charset="0"/>
                <a:ea typeface="Calibri" panose="020F0502020204030204" pitchFamily="34" charset="0"/>
                <a:cs typeface="Times New Roman" panose="02020603050405020304" pitchFamily="18" charset="0"/>
              </a:rPr>
            </a:br>
            <a:r>
              <a:rPr lang="en-US" altLang="en-US" sz="4000" b="1" dirty="0">
                <a:latin typeface="Arial" panose="020B0604020202020204" pitchFamily="34" charset="0"/>
                <a:ea typeface="Calibri" panose="020F0502020204030204" pitchFamily="34" charset="0"/>
                <a:cs typeface="Arial" panose="020B0604020202020204" pitchFamily="34" charset="0"/>
              </a:rPr>
              <a:t>De Novo Photochemical Synthesis Of Non-Symmetric Pyrenes</a:t>
            </a:r>
            <a:endParaRPr lang="en-US" altLang="en-US" sz="4000" dirty="0">
              <a:latin typeface="Arial" panose="020B0604020202020204" pitchFamily="34" charset="0"/>
            </a:endParaRPr>
          </a:p>
        </p:txBody>
      </p:sp>
      <p:sp>
        <p:nvSpPr>
          <p:cNvPr id="3" name="Subtitle 2">
            <a:extLst>
              <a:ext uri="{FF2B5EF4-FFF2-40B4-BE49-F238E27FC236}">
                <a16:creationId xmlns:a16="http://schemas.microsoft.com/office/drawing/2014/main" id="{B158C2AE-8005-4946-8C36-8CC214F9A1EB}"/>
              </a:ext>
            </a:extLst>
          </p:cNvPr>
          <p:cNvSpPr>
            <a:spLocks noGrp="1"/>
          </p:cNvSpPr>
          <p:nvPr>
            <p:ph type="subTitle" idx="1"/>
          </p:nvPr>
        </p:nvSpPr>
        <p:spPr>
          <a:xfrm>
            <a:off x="1524000" y="1720229"/>
            <a:ext cx="9144000" cy="1655762"/>
          </a:xfrm>
        </p:spPr>
        <p:txBody>
          <a:bodyPr>
            <a:normAutofit lnSpcReduction="10000"/>
          </a:bodyPr>
          <a:lstStyle/>
          <a:p>
            <a:r>
              <a:rPr lang="en-US" dirty="0"/>
              <a:t>Nikolas R. Dos Santos</a:t>
            </a:r>
          </a:p>
          <a:p>
            <a:r>
              <a:rPr lang="en-US" dirty="0"/>
              <a:t>Dr. Igor </a:t>
            </a:r>
            <a:r>
              <a:rPr lang="en-US" dirty="0" err="1"/>
              <a:t>Alabugin</a:t>
            </a:r>
            <a:endParaRPr lang="en-US" dirty="0"/>
          </a:p>
          <a:p>
            <a:r>
              <a:rPr lang="en-US" dirty="0"/>
              <a:t>4</a:t>
            </a:r>
            <a:r>
              <a:rPr lang="en-US" baseline="30000" dirty="0"/>
              <a:t>th</a:t>
            </a:r>
            <a:r>
              <a:rPr lang="en-US" dirty="0"/>
              <a:t> Year Talk</a:t>
            </a:r>
          </a:p>
          <a:p>
            <a:r>
              <a:rPr lang="en-US" dirty="0"/>
              <a:t>04.28.2022</a:t>
            </a:r>
          </a:p>
        </p:txBody>
      </p:sp>
      <p:sp>
        <p:nvSpPr>
          <p:cNvPr id="4" name="Slide Number Placeholder 3">
            <a:extLst>
              <a:ext uri="{FF2B5EF4-FFF2-40B4-BE49-F238E27FC236}">
                <a16:creationId xmlns:a16="http://schemas.microsoft.com/office/drawing/2014/main" id="{D9F7AA08-0370-435D-B29D-CCD23D44EF37}"/>
              </a:ext>
            </a:extLst>
          </p:cNvPr>
          <p:cNvSpPr>
            <a:spLocks noGrp="1"/>
          </p:cNvSpPr>
          <p:nvPr>
            <p:ph type="sldNum" sz="quarter" idx="12"/>
          </p:nvPr>
        </p:nvSpPr>
        <p:spPr/>
        <p:txBody>
          <a:bodyPr/>
          <a:lstStyle/>
          <a:p>
            <a:fld id="{EA4F6970-68C5-4F59-A640-49707B823614}" type="slidenum">
              <a:rPr lang="en-US" smtClean="0"/>
              <a:t>1</a:t>
            </a:fld>
            <a:endParaRPr lang="en-US"/>
          </a:p>
        </p:txBody>
      </p:sp>
      <p:graphicFrame>
        <p:nvGraphicFramePr>
          <p:cNvPr id="6" name="Object 5">
            <a:extLst>
              <a:ext uri="{FF2B5EF4-FFF2-40B4-BE49-F238E27FC236}">
                <a16:creationId xmlns:a16="http://schemas.microsoft.com/office/drawing/2014/main" id="{D77E7C5F-2663-44A4-816C-906AB9EA3302}"/>
              </a:ext>
            </a:extLst>
          </p:cNvPr>
          <p:cNvGraphicFramePr>
            <a:graphicFrameLocks noChangeAspect="1"/>
          </p:cNvGraphicFramePr>
          <p:nvPr>
            <p:extLst>
              <p:ext uri="{D42A27DB-BD31-4B8C-83A1-F6EECF244321}">
                <p14:modId xmlns:p14="http://schemas.microsoft.com/office/powerpoint/2010/main" val="3051657208"/>
              </p:ext>
            </p:extLst>
          </p:nvPr>
        </p:nvGraphicFramePr>
        <p:xfrm>
          <a:off x="2843213" y="3835400"/>
          <a:ext cx="6118225" cy="2043113"/>
        </p:xfrm>
        <a:graphic>
          <a:graphicData uri="http://schemas.openxmlformats.org/presentationml/2006/ole">
            <mc:AlternateContent xmlns:mc="http://schemas.openxmlformats.org/markup-compatibility/2006">
              <mc:Choice xmlns:v="urn:schemas-microsoft-com:vml" Requires="v">
                <p:oleObj spid="_x0000_s1028" name="CS ChemDraw Drawing" r:id="rId4" imgW="3870664" imgH="1292378" progId="ChemDraw.Document.6.0">
                  <p:embed/>
                </p:oleObj>
              </mc:Choice>
              <mc:Fallback>
                <p:oleObj name="CS ChemDraw Drawing" r:id="rId4" imgW="3870664" imgH="1292378" progId="ChemDraw.Document.6.0">
                  <p:embed/>
                  <p:pic>
                    <p:nvPicPr>
                      <p:cNvPr id="7" name="Object 6">
                        <a:extLst>
                          <a:ext uri="{FF2B5EF4-FFF2-40B4-BE49-F238E27FC236}">
                            <a16:creationId xmlns:a16="http://schemas.microsoft.com/office/drawing/2014/main" id="{77C64052-BC8F-4BCB-90D8-4A2C6C5661DC}"/>
                          </a:ext>
                        </a:extLst>
                      </p:cNvPr>
                      <p:cNvPicPr/>
                      <p:nvPr/>
                    </p:nvPicPr>
                    <p:blipFill>
                      <a:blip r:embed="rId5"/>
                      <a:stretch>
                        <a:fillRect/>
                      </a:stretch>
                    </p:blipFill>
                    <p:spPr>
                      <a:xfrm>
                        <a:off x="2843213" y="3835400"/>
                        <a:ext cx="6118225" cy="2043113"/>
                      </a:xfrm>
                      <a:prstGeom prst="rect">
                        <a:avLst/>
                      </a:prstGeom>
                    </p:spPr>
                  </p:pic>
                </p:oleObj>
              </mc:Fallback>
            </mc:AlternateContent>
          </a:graphicData>
        </a:graphic>
      </p:graphicFrame>
      <p:sp>
        <p:nvSpPr>
          <p:cNvPr id="7" name="Rectangle 6"/>
          <p:cNvSpPr/>
          <p:nvPr/>
        </p:nvSpPr>
        <p:spPr>
          <a:xfrm>
            <a:off x="-6572250" y="4417358"/>
            <a:ext cx="6096000" cy="1200329"/>
          </a:xfrm>
          <a:prstGeom prst="rect">
            <a:avLst/>
          </a:prstGeom>
        </p:spPr>
        <p:txBody>
          <a:bodyPr>
            <a:spAutoFit/>
          </a:bodyPr>
          <a:lstStyle/>
          <a:p>
            <a:r>
              <a:rPr lang="en-US" sz="2400" dirty="0">
                <a:solidFill>
                  <a:srgbClr val="FF0000"/>
                </a:solidFill>
              </a:rPr>
              <a:t>Is non-symmetric important? Is it difficult to do? Never discuss non-symmetry in rest of presentation?</a:t>
            </a:r>
          </a:p>
        </p:txBody>
      </p:sp>
      <p:pic>
        <p:nvPicPr>
          <p:cNvPr id="1026" name="Picture 2" descr="Image-Gallery">
            <a:extLst>
              <a:ext uri="{FF2B5EF4-FFF2-40B4-BE49-F238E27FC236}">
                <a16:creationId xmlns:a16="http://schemas.microsoft.com/office/drawing/2014/main" id="{B95B5F60-5F6C-F78A-2729-50900D76D7D3}"/>
              </a:ext>
            </a:extLst>
          </p:cNvPr>
          <p:cNvPicPr>
            <a:picLocks noChangeAspect="1" noChangeArrowheads="1"/>
          </p:cNvPicPr>
          <p:nvPr/>
        </p:nvPicPr>
        <p:blipFill>
          <a:blip r:embed="rId6">
            <a:alphaModFix amt="15000"/>
            <a:extLst>
              <a:ext uri="{28A0092B-C50C-407E-A947-70E740481C1C}">
                <a14:useLocalDpi xmlns:a14="http://schemas.microsoft.com/office/drawing/2010/main" val="0"/>
              </a:ext>
            </a:extLst>
          </a:blip>
          <a:srcRect/>
          <a:stretch>
            <a:fillRect/>
          </a:stretch>
        </p:blipFill>
        <p:spPr bwMode="auto">
          <a:xfrm>
            <a:off x="2823754" y="0"/>
            <a:ext cx="6858000" cy="6858000"/>
          </a:xfrm>
          <a:prstGeom prst="rect">
            <a:avLst/>
          </a:prstGeom>
          <a:noFill/>
        </p:spPr>
      </p:pic>
    </p:spTree>
    <p:extLst>
      <p:ext uri="{BB962C8B-B14F-4D97-AF65-F5344CB8AC3E}">
        <p14:creationId xmlns:p14="http://schemas.microsoft.com/office/powerpoint/2010/main" val="1905893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8A3C-846E-4683-A693-289E7CC28B08}"/>
              </a:ext>
            </a:extLst>
          </p:cNvPr>
          <p:cNvSpPr>
            <a:spLocks noGrp="1"/>
          </p:cNvSpPr>
          <p:nvPr>
            <p:ph type="title"/>
          </p:nvPr>
        </p:nvSpPr>
        <p:spPr>
          <a:xfrm>
            <a:off x="0" y="0"/>
            <a:ext cx="10515600" cy="1325563"/>
          </a:xfrm>
        </p:spPr>
        <p:txBody>
          <a:bodyPr>
            <a:normAutofit/>
          </a:bodyPr>
          <a:lstStyle/>
          <a:p>
            <a:r>
              <a:rPr lang="en-US" sz="3600" dirty="0">
                <a:latin typeface="Arial" panose="020B0604020202020204" pitchFamily="34" charset="0"/>
                <a:cs typeface="Arial" panose="020B0604020202020204" pitchFamily="34" charset="0"/>
              </a:rPr>
              <a:t>Strategies for synthesis of functionalized pyrenes</a:t>
            </a:r>
            <a:endParaRPr lang="en-US" sz="3600" dirty="0"/>
          </a:p>
        </p:txBody>
      </p:sp>
      <p:sp>
        <p:nvSpPr>
          <p:cNvPr id="4" name="Slide Number Placeholder 3">
            <a:extLst>
              <a:ext uri="{FF2B5EF4-FFF2-40B4-BE49-F238E27FC236}">
                <a16:creationId xmlns:a16="http://schemas.microsoft.com/office/drawing/2014/main" id="{78B2C5A1-96BA-424A-9198-234DFB722932}"/>
              </a:ext>
            </a:extLst>
          </p:cNvPr>
          <p:cNvSpPr>
            <a:spLocks noGrp="1"/>
          </p:cNvSpPr>
          <p:nvPr>
            <p:ph type="sldNum" sz="quarter" idx="12"/>
          </p:nvPr>
        </p:nvSpPr>
        <p:spPr/>
        <p:txBody>
          <a:bodyPr/>
          <a:lstStyle/>
          <a:p>
            <a:fld id="{EA4F6970-68C5-4F59-A640-49707B823614}" type="slidenum">
              <a:rPr lang="en-US" smtClean="0"/>
              <a:t>10</a:t>
            </a:fld>
            <a:endParaRPr lang="en-US"/>
          </a:p>
        </p:txBody>
      </p:sp>
      <p:graphicFrame>
        <p:nvGraphicFramePr>
          <p:cNvPr id="5" name="Object 4">
            <a:extLst>
              <a:ext uri="{FF2B5EF4-FFF2-40B4-BE49-F238E27FC236}">
                <a16:creationId xmlns:a16="http://schemas.microsoft.com/office/drawing/2014/main" id="{4D774F08-6A5D-49D0-B219-181FE379A43D}"/>
              </a:ext>
            </a:extLst>
          </p:cNvPr>
          <p:cNvGraphicFramePr>
            <a:graphicFrameLocks noChangeAspect="1"/>
          </p:cNvGraphicFramePr>
          <p:nvPr>
            <p:extLst>
              <p:ext uri="{D42A27DB-BD31-4B8C-83A1-F6EECF244321}">
                <p14:modId xmlns:p14="http://schemas.microsoft.com/office/powerpoint/2010/main" val="2062886169"/>
              </p:ext>
            </p:extLst>
          </p:nvPr>
        </p:nvGraphicFramePr>
        <p:xfrm>
          <a:off x="7297607" y="2347087"/>
          <a:ext cx="1525587" cy="1428750"/>
        </p:xfrm>
        <a:graphic>
          <a:graphicData uri="http://schemas.openxmlformats.org/presentationml/2006/ole">
            <mc:AlternateContent xmlns:mc="http://schemas.openxmlformats.org/markup-compatibility/2006">
              <mc:Choice xmlns:v="urn:schemas-microsoft-com:vml" Requires="v">
                <p:oleObj spid="_x0000_s9228" name="CS ChemDraw Drawing" r:id="rId4" imgW="1046776" imgH="979433" progId="ChemDraw.Document.6.0">
                  <p:embed/>
                </p:oleObj>
              </mc:Choice>
              <mc:Fallback>
                <p:oleObj name="CS ChemDraw Drawing" r:id="rId4" imgW="1046776" imgH="979433" progId="ChemDraw.Document.6.0">
                  <p:embed/>
                  <p:pic>
                    <p:nvPicPr>
                      <p:cNvPr id="23" name="Object 22">
                        <a:extLst>
                          <a:ext uri="{FF2B5EF4-FFF2-40B4-BE49-F238E27FC236}">
                            <a16:creationId xmlns:a16="http://schemas.microsoft.com/office/drawing/2014/main" id="{98235ADA-AF6A-443F-80F2-9F0C28E7B618}"/>
                          </a:ext>
                        </a:extLst>
                      </p:cNvPr>
                      <p:cNvPicPr/>
                      <p:nvPr/>
                    </p:nvPicPr>
                    <p:blipFill>
                      <a:blip r:embed="rId5"/>
                      <a:stretch>
                        <a:fillRect/>
                      </a:stretch>
                    </p:blipFill>
                    <p:spPr>
                      <a:xfrm>
                        <a:off x="7297607" y="2347087"/>
                        <a:ext cx="1525587" cy="142875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0FDC1226-1B16-4B76-A625-4FFF82B6C9D8}"/>
              </a:ext>
            </a:extLst>
          </p:cNvPr>
          <p:cNvSpPr txBox="1"/>
          <p:nvPr/>
        </p:nvSpPr>
        <p:spPr>
          <a:xfrm>
            <a:off x="3357909" y="1363921"/>
            <a:ext cx="4667742" cy="704738"/>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Assembling pyrene from smaller units (de novo synthesis)</a:t>
            </a:r>
          </a:p>
        </p:txBody>
      </p:sp>
      <p:sp>
        <p:nvSpPr>
          <p:cNvPr id="7" name="TextBox 6">
            <a:extLst>
              <a:ext uri="{FF2B5EF4-FFF2-40B4-BE49-F238E27FC236}">
                <a16:creationId xmlns:a16="http://schemas.microsoft.com/office/drawing/2014/main" id="{7E3EACEF-5CBF-4EA4-800E-F080F4D724C2}"/>
              </a:ext>
            </a:extLst>
          </p:cNvPr>
          <p:cNvSpPr txBox="1"/>
          <p:nvPr/>
        </p:nvSpPr>
        <p:spPr>
          <a:xfrm>
            <a:off x="4593235" y="889348"/>
            <a:ext cx="210819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Strategy Two</a:t>
            </a:r>
          </a:p>
        </p:txBody>
      </p:sp>
      <p:graphicFrame>
        <p:nvGraphicFramePr>
          <p:cNvPr id="8" name="Object 7">
            <a:extLst>
              <a:ext uri="{FF2B5EF4-FFF2-40B4-BE49-F238E27FC236}">
                <a16:creationId xmlns:a16="http://schemas.microsoft.com/office/drawing/2014/main" id="{14428FD9-3F9E-4873-90E3-72ACA2294A68}"/>
              </a:ext>
            </a:extLst>
          </p:cNvPr>
          <p:cNvGraphicFramePr>
            <a:graphicFrameLocks noChangeAspect="1"/>
          </p:cNvGraphicFramePr>
          <p:nvPr>
            <p:extLst>
              <p:ext uri="{D42A27DB-BD31-4B8C-83A1-F6EECF244321}">
                <p14:modId xmlns:p14="http://schemas.microsoft.com/office/powerpoint/2010/main" val="2467214003"/>
              </p:ext>
            </p:extLst>
          </p:nvPr>
        </p:nvGraphicFramePr>
        <p:xfrm>
          <a:off x="3196159" y="2450818"/>
          <a:ext cx="1016000" cy="1425575"/>
        </p:xfrm>
        <a:graphic>
          <a:graphicData uri="http://schemas.openxmlformats.org/presentationml/2006/ole">
            <mc:AlternateContent xmlns:mc="http://schemas.openxmlformats.org/markup-compatibility/2006">
              <mc:Choice xmlns:v="urn:schemas-microsoft-com:vml" Requires="v">
                <p:oleObj spid="_x0000_s9229" name="CS ChemDraw Drawing" r:id="rId6" imgW="696404" imgH="978250" progId="ChemDraw.Document.6.0">
                  <p:embed/>
                </p:oleObj>
              </mc:Choice>
              <mc:Fallback>
                <p:oleObj name="CS ChemDraw Drawing" r:id="rId6" imgW="696404" imgH="978250" progId="ChemDraw.Document.6.0">
                  <p:embed/>
                  <p:pic>
                    <p:nvPicPr>
                      <p:cNvPr id="5" name="Object 4">
                        <a:extLst>
                          <a:ext uri="{FF2B5EF4-FFF2-40B4-BE49-F238E27FC236}">
                            <a16:creationId xmlns:a16="http://schemas.microsoft.com/office/drawing/2014/main" id="{4D774F08-6A5D-49D0-B219-181FE379A43D}"/>
                          </a:ext>
                        </a:extLst>
                      </p:cNvPr>
                      <p:cNvPicPr/>
                      <p:nvPr/>
                    </p:nvPicPr>
                    <p:blipFill>
                      <a:blip r:embed="rId7"/>
                      <a:stretch>
                        <a:fillRect/>
                      </a:stretch>
                    </p:blipFill>
                    <p:spPr>
                      <a:xfrm>
                        <a:off x="3196159" y="2450818"/>
                        <a:ext cx="1016000" cy="14255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1CEDEC8-26B8-4F72-BFCB-C30EA577F931}"/>
              </a:ext>
            </a:extLst>
          </p:cNvPr>
          <p:cNvGraphicFramePr>
            <a:graphicFrameLocks noChangeAspect="1"/>
          </p:cNvGraphicFramePr>
          <p:nvPr>
            <p:extLst>
              <p:ext uri="{D42A27DB-BD31-4B8C-83A1-F6EECF244321}">
                <p14:modId xmlns:p14="http://schemas.microsoft.com/office/powerpoint/2010/main" val="3418720137"/>
              </p:ext>
            </p:extLst>
          </p:nvPr>
        </p:nvGraphicFramePr>
        <p:xfrm>
          <a:off x="2393363" y="4206984"/>
          <a:ext cx="1012825" cy="1797050"/>
        </p:xfrm>
        <a:graphic>
          <a:graphicData uri="http://schemas.openxmlformats.org/presentationml/2006/ole">
            <mc:AlternateContent xmlns:mc="http://schemas.openxmlformats.org/markup-compatibility/2006">
              <mc:Choice xmlns:v="urn:schemas-microsoft-com:vml" Requires="v">
                <p:oleObj spid="_x0000_s9230" name="CS ChemDraw Drawing" r:id="rId8" imgW="696009" imgH="1231287" progId="ChemDraw.Document.6.0">
                  <p:embed/>
                </p:oleObj>
              </mc:Choice>
              <mc:Fallback>
                <p:oleObj name="CS ChemDraw Drawing" r:id="rId8" imgW="696009" imgH="1231287" progId="ChemDraw.Document.6.0">
                  <p:embed/>
                  <p:pic>
                    <p:nvPicPr>
                      <p:cNvPr id="5" name="Object 4">
                        <a:extLst>
                          <a:ext uri="{FF2B5EF4-FFF2-40B4-BE49-F238E27FC236}">
                            <a16:creationId xmlns:a16="http://schemas.microsoft.com/office/drawing/2014/main" id="{4D774F08-6A5D-49D0-B219-181FE379A43D}"/>
                          </a:ext>
                        </a:extLst>
                      </p:cNvPr>
                      <p:cNvPicPr/>
                      <p:nvPr/>
                    </p:nvPicPr>
                    <p:blipFill>
                      <a:blip r:embed="rId9"/>
                      <a:stretch>
                        <a:fillRect/>
                      </a:stretch>
                    </p:blipFill>
                    <p:spPr>
                      <a:xfrm>
                        <a:off x="2393363" y="4206984"/>
                        <a:ext cx="1012825" cy="17970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0B0DAA6-8E6E-4437-9BAC-5253BEFB9ABC}"/>
              </a:ext>
            </a:extLst>
          </p:cNvPr>
          <p:cNvGraphicFramePr>
            <a:graphicFrameLocks noChangeAspect="1"/>
          </p:cNvGraphicFramePr>
          <p:nvPr>
            <p:extLst>
              <p:ext uri="{D42A27DB-BD31-4B8C-83A1-F6EECF244321}">
                <p14:modId xmlns:p14="http://schemas.microsoft.com/office/powerpoint/2010/main" val="2567010824"/>
              </p:ext>
            </p:extLst>
          </p:nvPr>
        </p:nvGraphicFramePr>
        <p:xfrm>
          <a:off x="8002392" y="4539141"/>
          <a:ext cx="1270000" cy="1430337"/>
        </p:xfrm>
        <a:graphic>
          <a:graphicData uri="http://schemas.openxmlformats.org/presentationml/2006/ole">
            <mc:AlternateContent xmlns:mc="http://schemas.openxmlformats.org/markup-compatibility/2006">
              <mc:Choice xmlns:v="urn:schemas-microsoft-com:vml" Requires="v">
                <p:oleObj spid="_x0000_s9231" name="CS ChemDraw Drawing" r:id="rId10" imgW="871195" imgH="979827" progId="ChemDraw.Document.6.0">
                  <p:embed/>
                </p:oleObj>
              </mc:Choice>
              <mc:Fallback>
                <p:oleObj name="CS ChemDraw Drawing" r:id="rId10" imgW="871195" imgH="979827" progId="ChemDraw.Document.6.0">
                  <p:embed/>
                  <p:pic>
                    <p:nvPicPr>
                      <p:cNvPr id="5" name="Object 4">
                        <a:extLst>
                          <a:ext uri="{FF2B5EF4-FFF2-40B4-BE49-F238E27FC236}">
                            <a16:creationId xmlns:a16="http://schemas.microsoft.com/office/drawing/2014/main" id="{4D774F08-6A5D-49D0-B219-181FE379A43D}"/>
                          </a:ext>
                        </a:extLst>
                      </p:cNvPr>
                      <p:cNvPicPr/>
                      <p:nvPr/>
                    </p:nvPicPr>
                    <p:blipFill>
                      <a:blip r:embed="rId11"/>
                      <a:stretch>
                        <a:fillRect/>
                      </a:stretch>
                    </p:blipFill>
                    <p:spPr>
                      <a:xfrm>
                        <a:off x="8002392" y="4539141"/>
                        <a:ext cx="1270000" cy="14303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2B8A20B-51C1-4396-AC0D-18EB94B95D52}"/>
              </a:ext>
            </a:extLst>
          </p:cNvPr>
          <p:cNvGraphicFramePr>
            <a:graphicFrameLocks noChangeAspect="1"/>
          </p:cNvGraphicFramePr>
          <p:nvPr>
            <p:extLst>
              <p:ext uri="{D42A27DB-BD31-4B8C-83A1-F6EECF244321}">
                <p14:modId xmlns:p14="http://schemas.microsoft.com/office/powerpoint/2010/main" val="3703194851"/>
              </p:ext>
            </p:extLst>
          </p:nvPr>
        </p:nvGraphicFramePr>
        <p:xfrm>
          <a:off x="5473984" y="5240207"/>
          <a:ext cx="1014412" cy="1428750"/>
        </p:xfrm>
        <a:graphic>
          <a:graphicData uri="http://schemas.openxmlformats.org/presentationml/2006/ole">
            <mc:AlternateContent xmlns:mc="http://schemas.openxmlformats.org/markup-compatibility/2006">
              <mc:Choice xmlns:v="urn:schemas-microsoft-com:vml" Requires="v">
                <p:oleObj spid="_x0000_s9232" name="CS ChemDraw Drawing" r:id="rId12" imgW="696009" imgH="979433" progId="ChemDraw.Document.6.0">
                  <p:embed/>
                </p:oleObj>
              </mc:Choice>
              <mc:Fallback>
                <p:oleObj name="CS ChemDraw Drawing" r:id="rId12" imgW="696009" imgH="979433" progId="ChemDraw.Document.6.0">
                  <p:embed/>
                  <p:pic>
                    <p:nvPicPr>
                      <p:cNvPr id="23" name="Object 22">
                        <a:extLst>
                          <a:ext uri="{FF2B5EF4-FFF2-40B4-BE49-F238E27FC236}">
                            <a16:creationId xmlns:a16="http://schemas.microsoft.com/office/drawing/2014/main" id="{98235ADA-AF6A-443F-80F2-9F0C28E7B618}"/>
                          </a:ext>
                        </a:extLst>
                      </p:cNvPr>
                      <p:cNvPicPr/>
                      <p:nvPr/>
                    </p:nvPicPr>
                    <p:blipFill>
                      <a:blip r:embed="rId13"/>
                      <a:stretch>
                        <a:fillRect/>
                      </a:stretch>
                    </p:blipFill>
                    <p:spPr>
                      <a:xfrm>
                        <a:off x="5473984" y="5240207"/>
                        <a:ext cx="1014412" cy="1428750"/>
                      </a:xfrm>
                      <a:prstGeom prst="rect">
                        <a:avLst/>
                      </a:prstGeom>
                    </p:spPr>
                  </p:pic>
                </p:oleObj>
              </mc:Fallback>
            </mc:AlternateContent>
          </a:graphicData>
        </a:graphic>
      </p:graphicFrame>
    </p:spTree>
    <p:extLst>
      <p:ext uri="{BB962C8B-B14F-4D97-AF65-F5344CB8AC3E}">
        <p14:creationId xmlns:p14="http://schemas.microsoft.com/office/powerpoint/2010/main" val="60038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8515-E83F-40D1-8491-B4382ACEC43F}"/>
              </a:ext>
            </a:extLst>
          </p:cNvPr>
          <p:cNvSpPr>
            <a:spLocks noGrp="1"/>
          </p:cNvSpPr>
          <p:nvPr>
            <p:ph type="title"/>
          </p:nvPr>
        </p:nvSpPr>
        <p:spPr>
          <a:xfrm>
            <a:off x="0" y="1"/>
            <a:ext cx="10515600" cy="764088"/>
          </a:xfrm>
        </p:spPr>
        <p:txBody>
          <a:bodyPr>
            <a:normAutofit/>
          </a:bodyPr>
          <a:lstStyle/>
          <a:p>
            <a:r>
              <a:rPr lang="en-US" sz="3600" dirty="0">
                <a:latin typeface="Arial" panose="020B0604020202020204" pitchFamily="34" charset="0"/>
                <a:cs typeface="Arial" panose="020B0604020202020204" pitchFamily="34" charset="0"/>
              </a:rPr>
              <a:t>Biphenyl photocyclization</a:t>
            </a:r>
          </a:p>
        </p:txBody>
      </p:sp>
      <p:sp>
        <p:nvSpPr>
          <p:cNvPr id="4" name="Slide Number Placeholder 3">
            <a:extLst>
              <a:ext uri="{FF2B5EF4-FFF2-40B4-BE49-F238E27FC236}">
                <a16:creationId xmlns:a16="http://schemas.microsoft.com/office/drawing/2014/main" id="{EC05746F-AA13-402D-8E8B-C661411E9546}"/>
              </a:ext>
            </a:extLst>
          </p:cNvPr>
          <p:cNvSpPr>
            <a:spLocks noGrp="1"/>
          </p:cNvSpPr>
          <p:nvPr>
            <p:ph type="sldNum" sz="quarter" idx="12"/>
          </p:nvPr>
        </p:nvSpPr>
        <p:spPr/>
        <p:txBody>
          <a:bodyPr/>
          <a:lstStyle/>
          <a:p>
            <a:fld id="{EA4F6970-68C5-4F59-A640-49707B823614}" type="slidenum">
              <a:rPr lang="en-US" smtClean="0"/>
              <a:t>11</a:t>
            </a:fld>
            <a:endParaRPr lang="en-US"/>
          </a:p>
        </p:txBody>
      </p:sp>
      <p:graphicFrame>
        <p:nvGraphicFramePr>
          <p:cNvPr id="5" name="Object 4">
            <a:extLst>
              <a:ext uri="{FF2B5EF4-FFF2-40B4-BE49-F238E27FC236}">
                <a16:creationId xmlns:a16="http://schemas.microsoft.com/office/drawing/2014/main" id="{61CC48C6-0BCE-4B02-ADDE-96A9C6814DFC}"/>
              </a:ext>
            </a:extLst>
          </p:cNvPr>
          <p:cNvGraphicFramePr>
            <a:graphicFrameLocks noChangeAspect="1"/>
          </p:cNvGraphicFramePr>
          <p:nvPr>
            <p:extLst>
              <p:ext uri="{D42A27DB-BD31-4B8C-83A1-F6EECF244321}">
                <p14:modId xmlns:p14="http://schemas.microsoft.com/office/powerpoint/2010/main" val="3730573858"/>
              </p:ext>
            </p:extLst>
          </p:nvPr>
        </p:nvGraphicFramePr>
        <p:xfrm>
          <a:off x="2473173" y="2172352"/>
          <a:ext cx="1746250" cy="1555750"/>
        </p:xfrm>
        <a:graphic>
          <a:graphicData uri="http://schemas.openxmlformats.org/presentationml/2006/ole">
            <mc:AlternateContent xmlns:mc="http://schemas.openxmlformats.org/markup-compatibility/2006">
              <mc:Choice xmlns:v="urn:schemas-microsoft-com:vml" Requires="v">
                <p:oleObj spid="_x0000_s10252" name="CS ChemDraw Drawing" r:id="rId4" imgW="1088205" imgH="969185" progId="ChemDraw.Document.6.0">
                  <p:embed/>
                </p:oleObj>
              </mc:Choice>
              <mc:Fallback>
                <p:oleObj name="CS ChemDraw Drawing" r:id="rId4" imgW="1088205" imgH="969185" progId="ChemDraw.Document.6.0">
                  <p:embed/>
                  <p:pic>
                    <p:nvPicPr>
                      <p:cNvPr id="8" name="Object 7">
                        <a:extLst>
                          <a:ext uri="{FF2B5EF4-FFF2-40B4-BE49-F238E27FC236}">
                            <a16:creationId xmlns:a16="http://schemas.microsoft.com/office/drawing/2014/main" id="{9CCA4F7A-5D68-42F4-A735-ABF0BD0A8ACA}"/>
                          </a:ext>
                        </a:extLst>
                      </p:cNvPr>
                      <p:cNvPicPr/>
                      <p:nvPr/>
                    </p:nvPicPr>
                    <p:blipFill>
                      <a:blip r:embed="rId5"/>
                      <a:stretch>
                        <a:fillRect/>
                      </a:stretch>
                    </p:blipFill>
                    <p:spPr>
                      <a:xfrm>
                        <a:off x="2473173" y="2172352"/>
                        <a:ext cx="1746250" cy="155575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D7D63AF9-D9B9-4BE2-B4E9-991FA5A98567}"/>
              </a:ext>
            </a:extLst>
          </p:cNvPr>
          <p:cNvSpPr txBox="1"/>
          <p:nvPr/>
        </p:nvSpPr>
        <p:spPr>
          <a:xfrm>
            <a:off x="3602998" y="3965035"/>
            <a:ext cx="4342611" cy="276999"/>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Laarhoven</a:t>
            </a:r>
            <a:r>
              <a:rPr lang="en-US" sz="1200" dirty="0">
                <a:latin typeface="Arial" panose="020B0604020202020204" pitchFamily="34" charset="0"/>
                <a:cs typeface="Arial" panose="020B0604020202020204" pitchFamily="34" charset="0"/>
              </a:rPr>
              <a:t> et al., J. Chem. Soc., Perkin Trans. 1972, 2074</a:t>
            </a:r>
          </a:p>
        </p:txBody>
      </p:sp>
      <p:graphicFrame>
        <p:nvGraphicFramePr>
          <p:cNvPr id="7" name="Object 6">
            <a:extLst>
              <a:ext uri="{FF2B5EF4-FFF2-40B4-BE49-F238E27FC236}">
                <a16:creationId xmlns:a16="http://schemas.microsoft.com/office/drawing/2014/main" id="{1886E467-F4F8-4F84-8BB3-4C8E7966BB6E}"/>
              </a:ext>
            </a:extLst>
          </p:cNvPr>
          <p:cNvGraphicFramePr>
            <a:graphicFrameLocks noChangeAspect="1"/>
          </p:cNvGraphicFramePr>
          <p:nvPr>
            <p:extLst>
              <p:ext uri="{D42A27DB-BD31-4B8C-83A1-F6EECF244321}">
                <p14:modId xmlns:p14="http://schemas.microsoft.com/office/powerpoint/2010/main" val="2199985092"/>
              </p:ext>
            </p:extLst>
          </p:nvPr>
        </p:nvGraphicFramePr>
        <p:xfrm>
          <a:off x="4377869" y="2184878"/>
          <a:ext cx="2093912" cy="1557338"/>
        </p:xfrm>
        <a:graphic>
          <a:graphicData uri="http://schemas.openxmlformats.org/presentationml/2006/ole">
            <mc:AlternateContent xmlns:mc="http://schemas.openxmlformats.org/markup-compatibility/2006">
              <mc:Choice xmlns:v="urn:schemas-microsoft-com:vml" Requires="v">
                <p:oleObj spid="_x0000_s10253" name="CS ChemDraw Drawing" r:id="rId6" imgW="1304426" imgH="969185" progId="ChemDraw.Document.6.0">
                  <p:embed/>
                </p:oleObj>
              </mc:Choice>
              <mc:Fallback>
                <p:oleObj name="CS ChemDraw Drawing" r:id="rId6" imgW="1304426" imgH="969185" progId="ChemDraw.Document.6.0">
                  <p:embed/>
                  <p:pic>
                    <p:nvPicPr>
                      <p:cNvPr id="5" name="Object 4">
                        <a:extLst>
                          <a:ext uri="{FF2B5EF4-FFF2-40B4-BE49-F238E27FC236}">
                            <a16:creationId xmlns:a16="http://schemas.microsoft.com/office/drawing/2014/main" id="{61CC48C6-0BCE-4B02-ADDE-96A9C6814DFC}"/>
                          </a:ext>
                        </a:extLst>
                      </p:cNvPr>
                      <p:cNvPicPr/>
                      <p:nvPr/>
                    </p:nvPicPr>
                    <p:blipFill>
                      <a:blip r:embed="rId7"/>
                      <a:stretch>
                        <a:fillRect/>
                      </a:stretch>
                    </p:blipFill>
                    <p:spPr>
                      <a:xfrm>
                        <a:off x="4377869" y="2184878"/>
                        <a:ext cx="2093912" cy="15573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5EA1E37-EBE7-4979-A84E-78C411472DE1}"/>
              </a:ext>
            </a:extLst>
          </p:cNvPr>
          <p:cNvGraphicFramePr>
            <a:graphicFrameLocks noChangeAspect="1"/>
          </p:cNvGraphicFramePr>
          <p:nvPr>
            <p:extLst>
              <p:ext uri="{D42A27DB-BD31-4B8C-83A1-F6EECF244321}">
                <p14:modId xmlns:p14="http://schemas.microsoft.com/office/powerpoint/2010/main" val="1181688249"/>
              </p:ext>
            </p:extLst>
          </p:nvPr>
        </p:nvGraphicFramePr>
        <p:xfrm>
          <a:off x="6618332" y="2260034"/>
          <a:ext cx="2798762" cy="1555750"/>
        </p:xfrm>
        <a:graphic>
          <a:graphicData uri="http://schemas.openxmlformats.org/presentationml/2006/ole">
            <mc:AlternateContent xmlns:mc="http://schemas.openxmlformats.org/markup-compatibility/2006">
              <mc:Choice xmlns:v="urn:schemas-microsoft-com:vml" Requires="v">
                <p:oleObj spid="_x0000_s10254" name="CS ChemDraw Drawing" r:id="rId8" imgW="1744758" imgH="969185" progId="ChemDraw.Document.6.0">
                  <p:embed/>
                </p:oleObj>
              </mc:Choice>
              <mc:Fallback>
                <p:oleObj name="CS ChemDraw Drawing" r:id="rId8" imgW="1744758" imgH="969185" progId="ChemDraw.Document.6.0">
                  <p:embed/>
                  <p:pic>
                    <p:nvPicPr>
                      <p:cNvPr id="5" name="Object 4">
                        <a:extLst>
                          <a:ext uri="{FF2B5EF4-FFF2-40B4-BE49-F238E27FC236}">
                            <a16:creationId xmlns:a16="http://schemas.microsoft.com/office/drawing/2014/main" id="{61CC48C6-0BCE-4B02-ADDE-96A9C6814DFC}"/>
                          </a:ext>
                        </a:extLst>
                      </p:cNvPr>
                      <p:cNvPicPr/>
                      <p:nvPr/>
                    </p:nvPicPr>
                    <p:blipFill>
                      <a:blip r:embed="rId9"/>
                      <a:stretch>
                        <a:fillRect/>
                      </a:stretch>
                    </p:blipFill>
                    <p:spPr>
                      <a:xfrm>
                        <a:off x="6618332" y="2260034"/>
                        <a:ext cx="2798762" cy="15557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2CB4E99-7712-4609-B9D6-15036591491F}"/>
              </a:ext>
            </a:extLst>
          </p:cNvPr>
          <p:cNvGraphicFramePr>
            <a:graphicFrameLocks noChangeAspect="1"/>
          </p:cNvGraphicFramePr>
          <p:nvPr>
            <p:extLst>
              <p:ext uri="{D42A27DB-BD31-4B8C-83A1-F6EECF244321}">
                <p14:modId xmlns:p14="http://schemas.microsoft.com/office/powerpoint/2010/main" val="1112553404"/>
              </p:ext>
            </p:extLst>
          </p:nvPr>
        </p:nvGraphicFramePr>
        <p:xfrm>
          <a:off x="5237901" y="4592769"/>
          <a:ext cx="1016000" cy="1425575"/>
        </p:xfrm>
        <a:graphic>
          <a:graphicData uri="http://schemas.openxmlformats.org/presentationml/2006/ole">
            <mc:AlternateContent xmlns:mc="http://schemas.openxmlformats.org/markup-compatibility/2006">
              <mc:Choice xmlns:v="urn:schemas-microsoft-com:vml" Requires="v">
                <p:oleObj spid="_x0000_s10255" name="CS ChemDraw Drawing" r:id="rId10" imgW="696404" imgH="978250" progId="ChemDraw.Document.6.0">
                  <p:embed/>
                </p:oleObj>
              </mc:Choice>
              <mc:Fallback>
                <p:oleObj name="CS ChemDraw Drawing" r:id="rId10" imgW="696404" imgH="978250" progId="ChemDraw.Document.6.0">
                  <p:embed/>
                  <p:pic>
                    <p:nvPicPr>
                      <p:cNvPr id="8" name="Object 7">
                        <a:extLst>
                          <a:ext uri="{FF2B5EF4-FFF2-40B4-BE49-F238E27FC236}">
                            <a16:creationId xmlns:a16="http://schemas.microsoft.com/office/drawing/2014/main" id="{14428FD9-3F9E-4873-90E3-72ACA2294A68}"/>
                          </a:ext>
                        </a:extLst>
                      </p:cNvPr>
                      <p:cNvPicPr/>
                      <p:nvPr/>
                    </p:nvPicPr>
                    <p:blipFill>
                      <a:blip r:embed="rId11"/>
                      <a:stretch>
                        <a:fillRect/>
                      </a:stretch>
                    </p:blipFill>
                    <p:spPr>
                      <a:xfrm>
                        <a:off x="5237901" y="4592769"/>
                        <a:ext cx="1016000" cy="14255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FE589BD-3C15-4E17-A8BE-935AEF95EFA4}"/>
              </a:ext>
            </a:extLst>
          </p:cNvPr>
          <p:cNvGraphicFramePr>
            <a:graphicFrameLocks noChangeAspect="1"/>
          </p:cNvGraphicFramePr>
          <p:nvPr>
            <p:extLst>
              <p:ext uri="{D42A27DB-BD31-4B8C-83A1-F6EECF244321}">
                <p14:modId xmlns:p14="http://schemas.microsoft.com/office/powerpoint/2010/main" val="997851755"/>
              </p:ext>
            </p:extLst>
          </p:nvPr>
        </p:nvGraphicFramePr>
        <p:xfrm>
          <a:off x="5221483" y="4603685"/>
          <a:ext cx="1016000" cy="1425575"/>
        </p:xfrm>
        <a:graphic>
          <a:graphicData uri="http://schemas.openxmlformats.org/presentationml/2006/ole">
            <mc:AlternateContent xmlns:mc="http://schemas.openxmlformats.org/markup-compatibility/2006">
              <mc:Choice xmlns:v="urn:schemas-microsoft-com:vml" Requires="v">
                <p:oleObj spid="_x0000_s10256" name="CS ChemDraw Drawing" r:id="rId12" imgW="696404" imgH="977856" progId="ChemDraw.Document.6.0">
                  <p:embed/>
                </p:oleObj>
              </mc:Choice>
              <mc:Fallback>
                <p:oleObj name="CS ChemDraw Drawing" r:id="rId12" imgW="696404" imgH="977856" progId="ChemDraw.Document.6.0">
                  <p:embed/>
                  <p:pic>
                    <p:nvPicPr>
                      <p:cNvPr id="11" name="Object 10">
                        <a:extLst>
                          <a:ext uri="{FF2B5EF4-FFF2-40B4-BE49-F238E27FC236}">
                            <a16:creationId xmlns:a16="http://schemas.microsoft.com/office/drawing/2014/main" id="{FC5A3ADD-0A9C-4554-8607-6E5BDB62E290}"/>
                          </a:ext>
                        </a:extLst>
                      </p:cNvPr>
                      <p:cNvPicPr/>
                      <p:nvPr/>
                    </p:nvPicPr>
                    <p:blipFill>
                      <a:blip r:embed="rId13"/>
                      <a:stretch>
                        <a:fillRect/>
                      </a:stretch>
                    </p:blipFill>
                    <p:spPr>
                      <a:xfrm>
                        <a:off x="5221483" y="4603685"/>
                        <a:ext cx="1016000" cy="1425575"/>
                      </a:xfrm>
                      <a:prstGeom prst="rect">
                        <a:avLst/>
                      </a:prstGeom>
                    </p:spPr>
                  </p:pic>
                </p:oleObj>
              </mc:Fallback>
            </mc:AlternateContent>
          </a:graphicData>
        </a:graphic>
      </p:graphicFrame>
    </p:spTree>
    <p:extLst>
      <p:ext uri="{BB962C8B-B14F-4D97-AF65-F5344CB8AC3E}">
        <p14:creationId xmlns:p14="http://schemas.microsoft.com/office/powerpoint/2010/main" val="2039763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8515-E83F-40D1-8491-B4382ACEC43F}"/>
              </a:ext>
            </a:extLst>
          </p:cNvPr>
          <p:cNvSpPr>
            <a:spLocks noGrp="1"/>
          </p:cNvSpPr>
          <p:nvPr>
            <p:ph type="title"/>
          </p:nvPr>
        </p:nvSpPr>
        <p:spPr>
          <a:xfrm>
            <a:off x="0" y="1"/>
            <a:ext cx="10515600" cy="764088"/>
          </a:xfrm>
        </p:spPr>
        <p:txBody>
          <a:bodyPr>
            <a:normAutofit/>
          </a:bodyPr>
          <a:lstStyle/>
          <a:p>
            <a:r>
              <a:rPr lang="en-US" sz="3600" dirty="0">
                <a:latin typeface="Arial" panose="020B0604020202020204" pitchFamily="34" charset="0"/>
                <a:cs typeface="Arial" panose="020B0604020202020204" pitchFamily="34" charset="0"/>
              </a:rPr>
              <a:t>Bis-alkyne biphenyl cyclization</a:t>
            </a:r>
          </a:p>
        </p:txBody>
      </p:sp>
      <p:sp>
        <p:nvSpPr>
          <p:cNvPr id="4" name="Slide Number Placeholder 3">
            <a:extLst>
              <a:ext uri="{FF2B5EF4-FFF2-40B4-BE49-F238E27FC236}">
                <a16:creationId xmlns:a16="http://schemas.microsoft.com/office/drawing/2014/main" id="{EC05746F-AA13-402D-8E8B-C661411E9546}"/>
              </a:ext>
            </a:extLst>
          </p:cNvPr>
          <p:cNvSpPr>
            <a:spLocks noGrp="1"/>
          </p:cNvSpPr>
          <p:nvPr>
            <p:ph type="sldNum" sz="quarter" idx="12"/>
          </p:nvPr>
        </p:nvSpPr>
        <p:spPr/>
        <p:txBody>
          <a:bodyPr/>
          <a:lstStyle/>
          <a:p>
            <a:fld id="{EA4F6970-68C5-4F59-A640-49707B823614}" type="slidenum">
              <a:rPr lang="en-US" smtClean="0"/>
              <a:t>12</a:t>
            </a:fld>
            <a:endParaRPr lang="en-US"/>
          </a:p>
        </p:txBody>
      </p:sp>
      <p:graphicFrame>
        <p:nvGraphicFramePr>
          <p:cNvPr id="5" name="Object 4">
            <a:extLst>
              <a:ext uri="{FF2B5EF4-FFF2-40B4-BE49-F238E27FC236}">
                <a16:creationId xmlns:a16="http://schemas.microsoft.com/office/drawing/2014/main" id="{61CC48C6-0BCE-4B02-ADDE-96A9C6814DFC}"/>
              </a:ext>
            </a:extLst>
          </p:cNvPr>
          <p:cNvGraphicFramePr>
            <a:graphicFrameLocks noChangeAspect="1"/>
          </p:cNvGraphicFramePr>
          <p:nvPr>
            <p:extLst>
              <p:ext uri="{D42A27DB-BD31-4B8C-83A1-F6EECF244321}">
                <p14:modId xmlns:p14="http://schemas.microsoft.com/office/powerpoint/2010/main" val="1908876630"/>
              </p:ext>
            </p:extLst>
          </p:nvPr>
        </p:nvGraphicFramePr>
        <p:xfrm>
          <a:off x="187890" y="932275"/>
          <a:ext cx="1746250" cy="1555750"/>
        </p:xfrm>
        <a:graphic>
          <a:graphicData uri="http://schemas.openxmlformats.org/presentationml/2006/ole">
            <mc:AlternateContent xmlns:mc="http://schemas.openxmlformats.org/markup-compatibility/2006">
              <mc:Choice xmlns:v="urn:schemas-microsoft-com:vml" Requires="v">
                <p:oleObj spid="_x0000_s11282" name="CS ChemDraw Drawing" r:id="rId4" imgW="1088205" imgH="969185" progId="ChemDraw.Document.6.0">
                  <p:embed/>
                </p:oleObj>
              </mc:Choice>
              <mc:Fallback>
                <p:oleObj name="CS ChemDraw Drawing" r:id="rId4" imgW="1088205" imgH="969185" progId="ChemDraw.Document.6.0">
                  <p:embed/>
                  <p:pic>
                    <p:nvPicPr>
                      <p:cNvPr id="5" name="Object 4">
                        <a:extLst>
                          <a:ext uri="{FF2B5EF4-FFF2-40B4-BE49-F238E27FC236}">
                            <a16:creationId xmlns:a16="http://schemas.microsoft.com/office/drawing/2014/main" id="{61CC48C6-0BCE-4B02-ADDE-96A9C6814DFC}"/>
                          </a:ext>
                        </a:extLst>
                      </p:cNvPr>
                      <p:cNvPicPr/>
                      <p:nvPr/>
                    </p:nvPicPr>
                    <p:blipFill>
                      <a:blip r:embed="rId5"/>
                      <a:stretch>
                        <a:fillRect/>
                      </a:stretch>
                    </p:blipFill>
                    <p:spPr>
                      <a:xfrm>
                        <a:off x="187890" y="932275"/>
                        <a:ext cx="1746250" cy="15557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886E467-F4F8-4F84-8BB3-4C8E7966BB6E}"/>
              </a:ext>
            </a:extLst>
          </p:cNvPr>
          <p:cNvGraphicFramePr>
            <a:graphicFrameLocks noChangeAspect="1"/>
          </p:cNvGraphicFramePr>
          <p:nvPr>
            <p:extLst>
              <p:ext uri="{D42A27DB-BD31-4B8C-83A1-F6EECF244321}">
                <p14:modId xmlns:p14="http://schemas.microsoft.com/office/powerpoint/2010/main" val="3351806523"/>
              </p:ext>
            </p:extLst>
          </p:nvPr>
        </p:nvGraphicFramePr>
        <p:xfrm>
          <a:off x="1879644" y="919749"/>
          <a:ext cx="2093912" cy="1557338"/>
        </p:xfrm>
        <a:graphic>
          <a:graphicData uri="http://schemas.openxmlformats.org/presentationml/2006/ole">
            <mc:AlternateContent xmlns:mc="http://schemas.openxmlformats.org/markup-compatibility/2006">
              <mc:Choice xmlns:v="urn:schemas-microsoft-com:vml" Requires="v">
                <p:oleObj spid="_x0000_s11283" name="CS ChemDraw Drawing" r:id="rId6" imgW="1304426" imgH="969185" progId="ChemDraw.Document.6.0">
                  <p:embed/>
                </p:oleObj>
              </mc:Choice>
              <mc:Fallback>
                <p:oleObj name="CS ChemDraw Drawing" r:id="rId6" imgW="1304426" imgH="969185" progId="ChemDraw.Document.6.0">
                  <p:embed/>
                  <p:pic>
                    <p:nvPicPr>
                      <p:cNvPr id="7" name="Object 6">
                        <a:extLst>
                          <a:ext uri="{FF2B5EF4-FFF2-40B4-BE49-F238E27FC236}">
                            <a16:creationId xmlns:a16="http://schemas.microsoft.com/office/drawing/2014/main" id="{1886E467-F4F8-4F84-8BB3-4C8E7966BB6E}"/>
                          </a:ext>
                        </a:extLst>
                      </p:cNvPr>
                      <p:cNvPicPr/>
                      <p:nvPr/>
                    </p:nvPicPr>
                    <p:blipFill>
                      <a:blip r:embed="rId7"/>
                      <a:stretch>
                        <a:fillRect/>
                      </a:stretch>
                    </p:blipFill>
                    <p:spPr>
                      <a:xfrm>
                        <a:off x="1879644" y="919749"/>
                        <a:ext cx="2093912" cy="15573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5EA1E37-EBE7-4979-A84E-78C411472DE1}"/>
              </a:ext>
            </a:extLst>
          </p:cNvPr>
          <p:cNvGraphicFramePr>
            <a:graphicFrameLocks noChangeAspect="1"/>
          </p:cNvGraphicFramePr>
          <p:nvPr>
            <p:extLst>
              <p:ext uri="{D42A27DB-BD31-4B8C-83A1-F6EECF244321}">
                <p14:modId xmlns:p14="http://schemas.microsoft.com/office/powerpoint/2010/main" val="68656783"/>
              </p:ext>
            </p:extLst>
          </p:nvPr>
        </p:nvGraphicFramePr>
        <p:xfrm>
          <a:off x="3919691" y="944801"/>
          <a:ext cx="2798762" cy="1555750"/>
        </p:xfrm>
        <a:graphic>
          <a:graphicData uri="http://schemas.openxmlformats.org/presentationml/2006/ole">
            <mc:AlternateContent xmlns:mc="http://schemas.openxmlformats.org/markup-compatibility/2006">
              <mc:Choice xmlns:v="urn:schemas-microsoft-com:vml" Requires="v">
                <p:oleObj spid="_x0000_s11284" name="CS ChemDraw Drawing" r:id="rId8" imgW="1744758" imgH="969185" progId="ChemDraw.Document.6.0">
                  <p:embed/>
                </p:oleObj>
              </mc:Choice>
              <mc:Fallback>
                <p:oleObj name="CS ChemDraw Drawing" r:id="rId8" imgW="1744758" imgH="969185" progId="ChemDraw.Document.6.0">
                  <p:embed/>
                  <p:pic>
                    <p:nvPicPr>
                      <p:cNvPr id="8" name="Object 7">
                        <a:extLst>
                          <a:ext uri="{FF2B5EF4-FFF2-40B4-BE49-F238E27FC236}">
                            <a16:creationId xmlns:a16="http://schemas.microsoft.com/office/drawing/2014/main" id="{95EA1E37-EBE7-4979-A84E-78C411472DE1}"/>
                          </a:ext>
                        </a:extLst>
                      </p:cNvPr>
                      <p:cNvPicPr/>
                      <p:nvPr/>
                    </p:nvPicPr>
                    <p:blipFill>
                      <a:blip r:embed="rId9"/>
                      <a:stretch>
                        <a:fillRect/>
                      </a:stretch>
                    </p:blipFill>
                    <p:spPr>
                      <a:xfrm>
                        <a:off x="3919691" y="944801"/>
                        <a:ext cx="2798762" cy="15557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FE589BD-3C15-4E17-A8BE-935AEF95EFA4}"/>
              </a:ext>
            </a:extLst>
          </p:cNvPr>
          <p:cNvGraphicFramePr>
            <a:graphicFrameLocks noChangeAspect="1"/>
          </p:cNvGraphicFramePr>
          <p:nvPr>
            <p:extLst>
              <p:ext uri="{D42A27DB-BD31-4B8C-83A1-F6EECF244321}">
                <p14:modId xmlns:p14="http://schemas.microsoft.com/office/powerpoint/2010/main" val="3913575802"/>
              </p:ext>
            </p:extLst>
          </p:nvPr>
        </p:nvGraphicFramePr>
        <p:xfrm>
          <a:off x="218053" y="4090117"/>
          <a:ext cx="1016000" cy="1425575"/>
        </p:xfrm>
        <a:graphic>
          <a:graphicData uri="http://schemas.openxmlformats.org/presentationml/2006/ole">
            <mc:AlternateContent xmlns:mc="http://schemas.openxmlformats.org/markup-compatibility/2006">
              <mc:Choice xmlns:v="urn:schemas-microsoft-com:vml" Requires="v">
                <p:oleObj spid="_x0000_s11285" name="CS ChemDraw Drawing" r:id="rId10" imgW="696404" imgH="977856" progId="ChemDraw.Document.6.0">
                  <p:embed/>
                </p:oleObj>
              </mc:Choice>
              <mc:Fallback>
                <p:oleObj name="CS ChemDraw Drawing" r:id="rId10" imgW="696404" imgH="977856" progId="ChemDraw.Document.6.0">
                  <p:embed/>
                  <p:pic>
                    <p:nvPicPr>
                      <p:cNvPr id="10" name="Object 9">
                        <a:extLst>
                          <a:ext uri="{FF2B5EF4-FFF2-40B4-BE49-F238E27FC236}">
                            <a16:creationId xmlns:a16="http://schemas.microsoft.com/office/drawing/2014/main" id="{3FE589BD-3C15-4E17-A8BE-935AEF95EFA4}"/>
                          </a:ext>
                        </a:extLst>
                      </p:cNvPr>
                      <p:cNvPicPr/>
                      <p:nvPr/>
                    </p:nvPicPr>
                    <p:blipFill>
                      <a:blip r:embed="rId11"/>
                      <a:stretch>
                        <a:fillRect/>
                      </a:stretch>
                    </p:blipFill>
                    <p:spPr>
                      <a:xfrm>
                        <a:off x="218053" y="4090117"/>
                        <a:ext cx="1016000" cy="14255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3CD1307-84D8-45FE-8F31-C8DB98B0B8BE}"/>
              </a:ext>
            </a:extLst>
          </p:cNvPr>
          <p:cNvGraphicFramePr>
            <a:graphicFrameLocks noChangeAspect="1"/>
          </p:cNvGraphicFramePr>
          <p:nvPr>
            <p:extLst>
              <p:ext uri="{D42A27DB-BD31-4B8C-83A1-F6EECF244321}">
                <p14:modId xmlns:p14="http://schemas.microsoft.com/office/powerpoint/2010/main" val="3303900166"/>
              </p:ext>
            </p:extLst>
          </p:nvPr>
        </p:nvGraphicFramePr>
        <p:xfrm>
          <a:off x="3785971" y="2289305"/>
          <a:ext cx="1546225" cy="2203450"/>
        </p:xfrm>
        <a:graphic>
          <a:graphicData uri="http://schemas.openxmlformats.org/presentationml/2006/ole">
            <mc:AlternateContent xmlns:mc="http://schemas.openxmlformats.org/markup-compatibility/2006">
              <mc:Choice xmlns:v="urn:schemas-microsoft-com:vml" Requires="v">
                <p:oleObj spid="_x0000_s11286" name="CS ChemDraw Drawing" r:id="rId12" imgW="1032966" imgH="1473682" progId="ChemDraw.Document.6.0">
                  <p:embed/>
                </p:oleObj>
              </mc:Choice>
              <mc:Fallback>
                <p:oleObj name="CS ChemDraw Drawing" r:id="rId12" imgW="1032966" imgH="1473682" progId="ChemDraw.Document.6.0">
                  <p:embed/>
                  <p:pic>
                    <p:nvPicPr>
                      <p:cNvPr id="5" name="Object 4">
                        <a:extLst>
                          <a:ext uri="{FF2B5EF4-FFF2-40B4-BE49-F238E27FC236}">
                            <a16:creationId xmlns:a16="http://schemas.microsoft.com/office/drawing/2014/main" id="{6B192CAF-01EB-4580-9219-F6AD8F2973CC}"/>
                          </a:ext>
                        </a:extLst>
                      </p:cNvPr>
                      <p:cNvPicPr/>
                      <p:nvPr/>
                    </p:nvPicPr>
                    <p:blipFill>
                      <a:blip r:embed="rId13"/>
                      <a:stretch>
                        <a:fillRect/>
                      </a:stretch>
                    </p:blipFill>
                    <p:spPr>
                      <a:xfrm>
                        <a:off x="3785971" y="2289305"/>
                        <a:ext cx="1546225" cy="22034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2186914-C18E-4924-9A80-CE7C5D3D2D9F}"/>
              </a:ext>
            </a:extLst>
          </p:cNvPr>
          <p:cNvGraphicFramePr>
            <a:graphicFrameLocks noChangeAspect="1"/>
          </p:cNvGraphicFramePr>
          <p:nvPr>
            <p:extLst>
              <p:ext uri="{D42A27DB-BD31-4B8C-83A1-F6EECF244321}">
                <p14:modId xmlns:p14="http://schemas.microsoft.com/office/powerpoint/2010/main" val="2072790929"/>
              </p:ext>
            </p:extLst>
          </p:nvPr>
        </p:nvGraphicFramePr>
        <p:xfrm>
          <a:off x="5381125" y="5177969"/>
          <a:ext cx="1525587" cy="1428750"/>
        </p:xfrm>
        <a:graphic>
          <a:graphicData uri="http://schemas.openxmlformats.org/presentationml/2006/ole">
            <mc:AlternateContent xmlns:mc="http://schemas.openxmlformats.org/markup-compatibility/2006">
              <mc:Choice xmlns:v="urn:schemas-microsoft-com:vml" Requires="v">
                <p:oleObj spid="_x0000_s11287" name="CS ChemDraw Drawing" r:id="rId14" imgW="1046776" imgH="979433" progId="ChemDraw.Document.6.0">
                  <p:embed/>
                </p:oleObj>
              </mc:Choice>
              <mc:Fallback>
                <p:oleObj name="CS ChemDraw Drawing" r:id="rId14" imgW="1046776" imgH="979433" progId="ChemDraw.Document.6.0">
                  <p:embed/>
                  <p:pic>
                    <p:nvPicPr>
                      <p:cNvPr id="6" name="Object 5">
                        <a:extLst>
                          <a:ext uri="{FF2B5EF4-FFF2-40B4-BE49-F238E27FC236}">
                            <a16:creationId xmlns:a16="http://schemas.microsoft.com/office/drawing/2014/main" id="{AC21C8C2-4808-40C8-AE5C-F71B83F5E3A3}"/>
                          </a:ext>
                        </a:extLst>
                      </p:cNvPr>
                      <p:cNvPicPr/>
                      <p:nvPr/>
                    </p:nvPicPr>
                    <p:blipFill>
                      <a:blip r:embed="rId15"/>
                      <a:stretch>
                        <a:fillRect/>
                      </a:stretch>
                    </p:blipFill>
                    <p:spPr>
                      <a:xfrm>
                        <a:off x="5381125" y="5177969"/>
                        <a:ext cx="1525587" cy="14287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A31CFF3-0AE8-4AB7-8069-64EB9AFFF1FA}"/>
              </a:ext>
            </a:extLst>
          </p:cNvPr>
          <p:cNvGraphicFramePr>
            <a:graphicFrameLocks noChangeAspect="1"/>
          </p:cNvGraphicFramePr>
          <p:nvPr>
            <p:extLst>
              <p:ext uri="{D42A27DB-BD31-4B8C-83A1-F6EECF244321}">
                <p14:modId xmlns:p14="http://schemas.microsoft.com/office/powerpoint/2010/main" val="4125535323"/>
              </p:ext>
            </p:extLst>
          </p:nvPr>
        </p:nvGraphicFramePr>
        <p:xfrm>
          <a:off x="5636820" y="5177576"/>
          <a:ext cx="1014412" cy="1428750"/>
        </p:xfrm>
        <a:graphic>
          <a:graphicData uri="http://schemas.openxmlformats.org/presentationml/2006/ole">
            <mc:AlternateContent xmlns:mc="http://schemas.openxmlformats.org/markup-compatibility/2006">
              <mc:Choice xmlns:v="urn:schemas-microsoft-com:vml" Requires="v">
                <p:oleObj spid="_x0000_s11288" name="CS ChemDraw Drawing" r:id="rId16" imgW="696009" imgH="979433" progId="ChemDraw.Document.6.0">
                  <p:embed/>
                </p:oleObj>
              </mc:Choice>
              <mc:Fallback>
                <p:oleObj name="CS ChemDraw Drawing" r:id="rId16" imgW="696009" imgH="979433" progId="ChemDraw.Document.6.0">
                  <p:embed/>
                  <p:pic>
                    <p:nvPicPr>
                      <p:cNvPr id="7" name="Object 6">
                        <a:extLst>
                          <a:ext uri="{FF2B5EF4-FFF2-40B4-BE49-F238E27FC236}">
                            <a16:creationId xmlns:a16="http://schemas.microsoft.com/office/drawing/2014/main" id="{B765879A-D847-41D2-AFFE-1F1497EB3BCF}"/>
                          </a:ext>
                        </a:extLst>
                      </p:cNvPr>
                      <p:cNvPicPr/>
                      <p:nvPr/>
                    </p:nvPicPr>
                    <p:blipFill>
                      <a:blip r:embed="rId17"/>
                      <a:stretch>
                        <a:fillRect/>
                      </a:stretch>
                    </p:blipFill>
                    <p:spPr>
                      <a:xfrm>
                        <a:off x="5636820" y="5177576"/>
                        <a:ext cx="1014412" cy="14287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EC8942F-B0A8-41CD-83D7-ABA9591CE6C4}"/>
              </a:ext>
            </a:extLst>
          </p:cNvPr>
          <p:cNvGraphicFramePr>
            <a:graphicFrameLocks noChangeAspect="1"/>
          </p:cNvGraphicFramePr>
          <p:nvPr>
            <p:extLst>
              <p:ext uri="{D42A27DB-BD31-4B8C-83A1-F6EECF244321}">
                <p14:modId xmlns:p14="http://schemas.microsoft.com/office/powerpoint/2010/main" val="3696077596"/>
              </p:ext>
            </p:extLst>
          </p:nvPr>
        </p:nvGraphicFramePr>
        <p:xfrm>
          <a:off x="5454519" y="2264253"/>
          <a:ext cx="2768600" cy="2203450"/>
        </p:xfrm>
        <a:graphic>
          <a:graphicData uri="http://schemas.openxmlformats.org/presentationml/2006/ole">
            <mc:AlternateContent xmlns:mc="http://schemas.openxmlformats.org/markup-compatibility/2006">
              <mc:Choice xmlns:v="urn:schemas-microsoft-com:vml" Requires="v">
                <p:oleObj spid="_x0000_s11289" name="CS ChemDraw Drawing" r:id="rId18" imgW="1850106" imgH="1471711" progId="ChemDraw.Document.6.0">
                  <p:embed/>
                </p:oleObj>
              </mc:Choice>
              <mc:Fallback>
                <p:oleObj name="CS ChemDraw Drawing" r:id="rId18" imgW="1850106" imgH="1471711" progId="ChemDraw.Document.6.0">
                  <p:embed/>
                  <p:pic>
                    <p:nvPicPr>
                      <p:cNvPr id="8" name="Object 7">
                        <a:extLst>
                          <a:ext uri="{FF2B5EF4-FFF2-40B4-BE49-F238E27FC236}">
                            <a16:creationId xmlns:a16="http://schemas.microsoft.com/office/drawing/2014/main" id="{681ECBD4-29D4-4A06-9ED9-7B606E51AF3B}"/>
                          </a:ext>
                        </a:extLst>
                      </p:cNvPr>
                      <p:cNvPicPr/>
                      <p:nvPr/>
                    </p:nvPicPr>
                    <p:blipFill>
                      <a:blip r:embed="rId19"/>
                      <a:stretch>
                        <a:fillRect/>
                      </a:stretch>
                    </p:blipFill>
                    <p:spPr>
                      <a:xfrm>
                        <a:off x="5454519" y="2264253"/>
                        <a:ext cx="2768600" cy="220345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30C25E55-EA3F-4FDA-B198-FD8DAACB3F80}"/>
              </a:ext>
            </a:extLst>
          </p:cNvPr>
          <p:cNvSpPr txBox="1"/>
          <p:nvPr/>
        </p:nvSpPr>
        <p:spPr>
          <a:xfrm>
            <a:off x="4585637" y="4502417"/>
            <a:ext cx="3078142"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Walker et al., Synth. 2002, 8352</a:t>
            </a:r>
          </a:p>
        </p:txBody>
      </p:sp>
    </p:spTree>
    <p:extLst>
      <p:ext uri="{BB962C8B-B14F-4D97-AF65-F5344CB8AC3E}">
        <p14:creationId xmlns:p14="http://schemas.microsoft.com/office/powerpoint/2010/main" val="2511384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8515-E83F-40D1-8491-B4382ACEC43F}"/>
              </a:ext>
            </a:extLst>
          </p:cNvPr>
          <p:cNvSpPr>
            <a:spLocks noGrp="1"/>
          </p:cNvSpPr>
          <p:nvPr>
            <p:ph type="title"/>
          </p:nvPr>
        </p:nvSpPr>
        <p:spPr>
          <a:xfrm>
            <a:off x="0" y="1"/>
            <a:ext cx="10515600" cy="764088"/>
          </a:xfrm>
        </p:spPr>
        <p:txBody>
          <a:bodyPr>
            <a:normAutofit/>
          </a:bodyPr>
          <a:lstStyle/>
          <a:p>
            <a:r>
              <a:rPr lang="en-US" sz="3600" dirty="0">
                <a:latin typeface="Arial" panose="020B0604020202020204" pitchFamily="34" charset="0"/>
                <a:cs typeface="Arial" panose="020B0604020202020204" pitchFamily="34" charset="0"/>
              </a:rPr>
              <a:t>Transannular ring closure</a:t>
            </a:r>
          </a:p>
        </p:txBody>
      </p:sp>
      <p:sp>
        <p:nvSpPr>
          <p:cNvPr id="4" name="Slide Number Placeholder 3">
            <a:extLst>
              <a:ext uri="{FF2B5EF4-FFF2-40B4-BE49-F238E27FC236}">
                <a16:creationId xmlns:a16="http://schemas.microsoft.com/office/drawing/2014/main" id="{EC05746F-AA13-402D-8E8B-C661411E9546}"/>
              </a:ext>
            </a:extLst>
          </p:cNvPr>
          <p:cNvSpPr>
            <a:spLocks noGrp="1"/>
          </p:cNvSpPr>
          <p:nvPr>
            <p:ph type="sldNum" sz="quarter" idx="12"/>
          </p:nvPr>
        </p:nvSpPr>
        <p:spPr/>
        <p:txBody>
          <a:bodyPr/>
          <a:lstStyle/>
          <a:p>
            <a:fld id="{EA4F6970-68C5-4F59-A640-49707B823614}" type="slidenum">
              <a:rPr lang="en-US" smtClean="0"/>
              <a:t>13</a:t>
            </a:fld>
            <a:endParaRPr lang="en-US"/>
          </a:p>
        </p:txBody>
      </p:sp>
      <p:graphicFrame>
        <p:nvGraphicFramePr>
          <p:cNvPr id="5" name="Object 4">
            <a:extLst>
              <a:ext uri="{FF2B5EF4-FFF2-40B4-BE49-F238E27FC236}">
                <a16:creationId xmlns:a16="http://schemas.microsoft.com/office/drawing/2014/main" id="{61CC48C6-0BCE-4B02-ADDE-96A9C6814DFC}"/>
              </a:ext>
            </a:extLst>
          </p:cNvPr>
          <p:cNvGraphicFramePr>
            <a:graphicFrameLocks noChangeAspect="1"/>
          </p:cNvGraphicFramePr>
          <p:nvPr/>
        </p:nvGraphicFramePr>
        <p:xfrm>
          <a:off x="187890" y="932275"/>
          <a:ext cx="1746250" cy="1555750"/>
        </p:xfrm>
        <a:graphic>
          <a:graphicData uri="http://schemas.openxmlformats.org/presentationml/2006/ole">
            <mc:AlternateContent xmlns:mc="http://schemas.openxmlformats.org/markup-compatibility/2006">
              <mc:Choice xmlns:v="urn:schemas-microsoft-com:vml" Requires="v">
                <p:oleObj spid="_x0000_s12312" name="CS ChemDraw Drawing" r:id="rId4" imgW="1088205" imgH="969185" progId="ChemDraw.Document.6.0">
                  <p:embed/>
                </p:oleObj>
              </mc:Choice>
              <mc:Fallback>
                <p:oleObj name="CS ChemDraw Drawing" r:id="rId4" imgW="1088205" imgH="969185" progId="ChemDraw.Document.6.0">
                  <p:embed/>
                  <p:pic>
                    <p:nvPicPr>
                      <p:cNvPr id="5" name="Object 4">
                        <a:extLst>
                          <a:ext uri="{FF2B5EF4-FFF2-40B4-BE49-F238E27FC236}">
                            <a16:creationId xmlns:a16="http://schemas.microsoft.com/office/drawing/2014/main" id="{61CC48C6-0BCE-4B02-ADDE-96A9C6814DFC}"/>
                          </a:ext>
                        </a:extLst>
                      </p:cNvPr>
                      <p:cNvPicPr/>
                      <p:nvPr/>
                    </p:nvPicPr>
                    <p:blipFill>
                      <a:blip r:embed="rId5"/>
                      <a:stretch>
                        <a:fillRect/>
                      </a:stretch>
                    </p:blipFill>
                    <p:spPr>
                      <a:xfrm>
                        <a:off x="187890" y="932275"/>
                        <a:ext cx="1746250" cy="15557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886E467-F4F8-4F84-8BB3-4C8E7966BB6E}"/>
              </a:ext>
            </a:extLst>
          </p:cNvPr>
          <p:cNvGraphicFramePr>
            <a:graphicFrameLocks noChangeAspect="1"/>
          </p:cNvGraphicFramePr>
          <p:nvPr/>
        </p:nvGraphicFramePr>
        <p:xfrm>
          <a:off x="1879644" y="919749"/>
          <a:ext cx="2093912" cy="1557338"/>
        </p:xfrm>
        <a:graphic>
          <a:graphicData uri="http://schemas.openxmlformats.org/presentationml/2006/ole">
            <mc:AlternateContent xmlns:mc="http://schemas.openxmlformats.org/markup-compatibility/2006">
              <mc:Choice xmlns:v="urn:schemas-microsoft-com:vml" Requires="v">
                <p:oleObj spid="_x0000_s12313" name="CS ChemDraw Drawing" r:id="rId6" imgW="1304426" imgH="969185" progId="ChemDraw.Document.6.0">
                  <p:embed/>
                </p:oleObj>
              </mc:Choice>
              <mc:Fallback>
                <p:oleObj name="CS ChemDraw Drawing" r:id="rId6" imgW="1304426" imgH="969185" progId="ChemDraw.Document.6.0">
                  <p:embed/>
                  <p:pic>
                    <p:nvPicPr>
                      <p:cNvPr id="7" name="Object 6">
                        <a:extLst>
                          <a:ext uri="{FF2B5EF4-FFF2-40B4-BE49-F238E27FC236}">
                            <a16:creationId xmlns:a16="http://schemas.microsoft.com/office/drawing/2014/main" id="{1886E467-F4F8-4F84-8BB3-4C8E7966BB6E}"/>
                          </a:ext>
                        </a:extLst>
                      </p:cNvPr>
                      <p:cNvPicPr/>
                      <p:nvPr/>
                    </p:nvPicPr>
                    <p:blipFill>
                      <a:blip r:embed="rId7"/>
                      <a:stretch>
                        <a:fillRect/>
                      </a:stretch>
                    </p:blipFill>
                    <p:spPr>
                      <a:xfrm>
                        <a:off x="1879644" y="919749"/>
                        <a:ext cx="2093912" cy="15573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5EA1E37-EBE7-4979-A84E-78C411472DE1}"/>
              </a:ext>
            </a:extLst>
          </p:cNvPr>
          <p:cNvGraphicFramePr>
            <a:graphicFrameLocks noChangeAspect="1"/>
          </p:cNvGraphicFramePr>
          <p:nvPr/>
        </p:nvGraphicFramePr>
        <p:xfrm>
          <a:off x="3919691" y="944801"/>
          <a:ext cx="2798762" cy="1555750"/>
        </p:xfrm>
        <a:graphic>
          <a:graphicData uri="http://schemas.openxmlformats.org/presentationml/2006/ole">
            <mc:AlternateContent xmlns:mc="http://schemas.openxmlformats.org/markup-compatibility/2006">
              <mc:Choice xmlns:v="urn:schemas-microsoft-com:vml" Requires="v">
                <p:oleObj spid="_x0000_s12314" name="CS ChemDraw Drawing" r:id="rId8" imgW="1744758" imgH="969185" progId="ChemDraw.Document.6.0">
                  <p:embed/>
                </p:oleObj>
              </mc:Choice>
              <mc:Fallback>
                <p:oleObj name="CS ChemDraw Drawing" r:id="rId8" imgW="1744758" imgH="969185" progId="ChemDraw.Document.6.0">
                  <p:embed/>
                  <p:pic>
                    <p:nvPicPr>
                      <p:cNvPr id="8" name="Object 7">
                        <a:extLst>
                          <a:ext uri="{FF2B5EF4-FFF2-40B4-BE49-F238E27FC236}">
                            <a16:creationId xmlns:a16="http://schemas.microsoft.com/office/drawing/2014/main" id="{95EA1E37-EBE7-4979-A84E-78C411472DE1}"/>
                          </a:ext>
                        </a:extLst>
                      </p:cNvPr>
                      <p:cNvPicPr/>
                      <p:nvPr/>
                    </p:nvPicPr>
                    <p:blipFill>
                      <a:blip r:embed="rId9"/>
                      <a:stretch>
                        <a:fillRect/>
                      </a:stretch>
                    </p:blipFill>
                    <p:spPr>
                      <a:xfrm>
                        <a:off x="3919691" y="944801"/>
                        <a:ext cx="2798762" cy="15557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FE589BD-3C15-4E17-A8BE-935AEF95EFA4}"/>
              </a:ext>
            </a:extLst>
          </p:cNvPr>
          <p:cNvGraphicFramePr>
            <a:graphicFrameLocks noChangeAspect="1"/>
          </p:cNvGraphicFramePr>
          <p:nvPr>
            <p:extLst>
              <p:ext uri="{D42A27DB-BD31-4B8C-83A1-F6EECF244321}">
                <p14:modId xmlns:p14="http://schemas.microsoft.com/office/powerpoint/2010/main" val="3338630960"/>
              </p:ext>
            </p:extLst>
          </p:nvPr>
        </p:nvGraphicFramePr>
        <p:xfrm>
          <a:off x="556255" y="3050456"/>
          <a:ext cx="1016000" cy="1425575"/>
        </p:xfrm>
        <a:graphic>
          <a:graphicData uri="http://schemas.openxmlformats.org/presentationml/2006/ole">
            <mc:AlternateContent xmlns:mc="http://schemas.openxmlformats.org/markup-compatibility/2006">
              <mc:Choice xmlns:v="urn:schemas-microsoft-com:vml" Requires="v">
                <p:oleObj spid="_x0000_s12315" name="CS ChemDraw Drawing" r:id="rId10" imgW="696404" imgH="977856" progId="ChemDraw.Document.6.0">
                  <p:embed/>
                </p:oleObj>
              </mc:Choice>
              <mc:Fallback>
                <p:oleObj name="CS ChemDraw Drawing" r:id="rId10" imgW="696404" imgH="977856" progId="ChemDraw.Document.6.0">
                  <p:embed/>
                  <p:pic>
                    <p:nvPicPr>
                      <p:cNvPr id="10" name="Object 9">
                        <a:extLst>
                          <a:ext uri="{FF2B5EF4-FFF2-40B4-BE49-F238E27FC236}">
                            <a16:creationId xmlns:a16="http://schemas.microsoft.com/office/drawing/2014/main" id="{3FE589BD-3C15-4E17-A8BE-935AEF95EFA4}"/>
                          </a:ext>
                        </a:extLst>
                      </p:cNvPr>
                      <p:cNvPicPr/>
                      <p:nvPr/>
                    </p:nvPicPr>
                    <p:blipFill>
                      <a:blip r:embed="rId11"/>
                      <a:stretch>
                        <a:fillRect/>
                      </a:stretch>
                    </p:blipFill>
                    <p:spPr>
                      <a:xfrm>
                        <a:off x="556255" y="3050456"/>
                        <a:ext cx="1016000" cy="14255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3CD1307-84D8-45FE-8F31-C8DB98B0B8BE}"/>
              </a:ext>
            </a:extLst>
          </p:cNvPr>
          <p:cNvGraphicFramePr>
            <a:graphicFrameLocks noChangeAspect="1"/>
          </p:cNvGraphicFramePr>
          <p:nvPr>
            <p:extLst>
              <p:ext uri="{D42A27DB-BD31-4B8C-83A1-F6EECF244321}">
                <p14:modId xmlns:p14="http://schemas.microsoft.com/office/powerpoint/2010/main" val="1407286497"/>
              </p:ext>
            </p:extLst>
          </p:nvPr>
        </p:nvGraphicFramePr>
        <p:xfrm>
          <a:off x="7218102" y="523135"/>
          <a:ext cx="1546225" cy="2203450"/>
        </p:xfrm>
        <a:graphic>
          <a:graphicData uri="http://schemas.openxmlformats.org/presentationml/2006/ole">
            <mc:AlternateContent xmlns:mc="http://schemas.openxmlformats.org/markup-compatibility/2006">
              <mc:Choice xmlns:v="urn:schemas-microsoft-com:vml" Requires="v">
                <p:oleObj spid="_x0000_s12316" name="CS ChemDraw Drawing" r:id="rId12" imgW="1032966" imgH="1473682" progId="ChemDraw.Document.6.0">
                  <p:embed/>
                </p:oleObj>
              </mc:Choice>
              <mc:Fallback>
                <p:oleObj name="CS ChemDraw Drawing" r:id="rId12" imgW="1032966" imgH="1473682" progId="ChemDraw.Document.6.0">
                  <p:embed/>
                  <p:pic>
                    <p:nvPicPr>
                      <p:cNvPr id="11" name="Object 10">
                        <a:extLst>
                          <a:ext uri="{FF2B5EF4-FFF2-40B4-BE49-F238E27FC236}">
                            <a16:creationId xmlns:a16="http://schemas.microsoft.com/office/drawing/2014/main" id="{83CD1307-84D8-45FE-8F31-C8DB98B0B8BE}"/>
                          </a:ext>
                        </a:extLst>
                      </p:cNvPr>
                      <p:cNvPicPr/>
                      <p:nvPr/>
                    </p:nvPicPr>
                    <p:blipFill>
                      <a:blip r:embed="rId13"/>
                      <a:stretch>
                        <a:fillRect/>
                      </a:stretch>
                    </p:blipFill>
                    <p:spPr>
                      <a:xfrm>
                        <a:off x="7218102" y="523135"/>
                        <a:ext cx="1546225" cy="2203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A31CFF3-0AE8-4AB7-8069-64EB9AFFF1FA}"/>
              </a:ext>
            </a:extLst>
          </p:cNvPr>
          <p:cNvGraphicFramePr>
            <a:graphicFrameLocks noChangeAspect="1"/>
          </p:cNvGraphicFramePr>
          <p:nvPr>
            <p:extLst>
              <p:ext uri="{D42A27DB-BD31-4B8C-83A1-F6EECF244321}">
                <p14:modId xmlns:p14="http://schemas.microsoft.com/office/powerpoint/2010/main" val="3892469852"/>
              </p:ext>
            </p:extLst>
          </p:nvPr>
        </p:nvGraphicFramePr>
        <p:xfrm>
          <a:off x="588830" y="4927056"/>
          <a:ext cx="1014412" cy="1428750"/>
        </p:xfrm>
        <a:graphic>
          <a:graphicData uri="http://schemas.openxmlformats.org/presentationml/2006/ole">
            <mc:AlternateContent xmlns:mc="http://schemas.openxmlformats.org/markup-compatibility/2006">
              <mc:Choice xmlns:v="urn:schemas-microsoft-com:vml" Requires="v">
                <p:oleObj spid="_x0000_s12317" name="CS ChemDraw Drawing" r:id="rId14" imgW="696009" imgH="979433" progId="ChemDraw.Document.6.0">
                  <p:embed/>
                </p:oleObj>
              </mc:Choice>
              <mc:Fallback>
                <p:oleObj name="CS ChemDraw Drawing" r:id="rId14" imgW="696009" imgH="979433" progId="ChemDraw.Document.6.0">
                  <p:embed/>
                  <p:pic>
                    <p:nvPicPr>
                      <p:cNvPr id="13" name="Object 12">
                        <a:extLst>
                          <a:ext uri="{FF2B5EF4-FFF2-40B4-BE49-F238E27FC236}">
                            <a16:creationId xmlns:a16="http://schemas.microsoft.com/office/drawing/2014/main" id="{3A31CFF3-0AE8-4AB7-8069-64EB9AFFF1FA}"/>
                          </a:ext>
                        </a:extLst>
                      </p:cNvPr>
                      <p:cNvPicPr/>
                      <p:nvPr/>
                    </p:nvPicPr>
                    <p:blipFill>
                      <a:blip r:embed="rId15"/>
                      <a:stretch>
                        <a:fillRect/>
                      </a:stretch>
                    </p:blipFill>
                    <p:spPr>
                      <a:xfrm>
                        <a:off x="588830" y="4927056"/>
                        <a:ext cx="1014412" cy="14287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EC8942F-B0A8-41CD-83D7-ABA9591CE6C4}"/>
              </a:ext>
            </a:extLst>
          </p:cNvPr>
          <p:cNvGraphicFramePr>
            <a:graphicFrameLocks noChangeAspect="1"/>
          </p:cNvGraphicFramePr>
          <p:nvPr>
            <p:extLst>
              <p:ext uri="{D42A27DB-BD31-4B8C-83A1-F6EECF244321}">
                <p14:modId xmlns:p14="http://schemas.microsoft.com/office/powerpoint/2010/main" val="1169331161"/>
              </p:ext>
            </p:extLst>
          </p:nvPr>
        </p:nvGraphicFramePr>
        <p:xfrm>
          <a:off x="8886650" y="498083"/>
          <a:ext cx="2768600" cy="2203450"/>
        </p:xfrm>
        <a:graphic>
          <a:graphicData uri="http://schemas.openxmlformats.org/presentationml/2006/ole">
            <mc:AlternateContent xmlns:mc="http://schemas.openxmlformats.org/markup-compatibility/2006">
              <mc:Choice xmlns:v="urn:schemas-microsoft-com:vml" Requires="v">
                <p:oleObj spid="_x0000_s12318" name="CS ChemDraw Drawing" r:id="rId16" imgW="1850106" imgH="1471711" progId="ChemDraw.Document.6.0">
                  <p:embed/>
                </p:oleObj>
              </mc:Choice>
              <mc:Fallback>
                <p:oleObj name="CS ChemDraw Drawing" r:id="rId16" imgW="1850106" imgH="1471711" progId="ChemDraw.Document.6.0">
                  <p:embed/>
                  <p:pic>
                    <p:nvPicPr>
                      <p:cNvPr id="14" name="Object 13">
                        <a:extLst>
                          <a:ext uri="{FF2B5EF4-FFF2-40B4-BE49-F238E27FC236}">
                            <a16:creationId xmlns:a16="http://schemas.microsoft.com/office/drawing/2014/main" id="{6EC8942F-B0A8-41CD-83D7-ABA9591CE6C4}"/>
                          </a:ext>
                        </a:extLst>
                      </p:cNvPr>
                      <p:cNvPicPr/>
                      <p:nvPr/>
                    </p:nvPicPr>
                    <p:blipFill>
                      <a:blip r:embed="rId17"/>
                      <a:stretch>
                        <a:fillRect/>
                      </a:stretch>
                    </p:blipFill>
                    <p:spPr>
                      <a:xfrm>
                        <a:off x="8886650" y="498083"/>
                        <a:ext cx="2768600" cy="22034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679A1DBA-3A00-492B-8994-D026B5D8E220}"/>
              </a:ext>
            </a:extLst>
          </p:cNvPr>
          <p:cNvGraphicFramePr>
            <a:graphicFrameLocks noChangeAspect="1"/>
          </p:cNvGraphicFramePr>
          <p:nvPr>
            <p:extLst>
              <p:ext uri="{D42A27DB-BD31-4B8C-83A1-F6EECF244321}">
                <p14:modId xmlns:p14="http://schemas.microsoft.com/office/powerpoint/2010/main" val="2123962544"/>
              </p:ext>
            </p:extLst>
          </p:nvPr>
        </p:nvGraphicFramePr>
        <p:xfrm>
          <a:off x="3776358" y="2999592"/>
          <a:ext cx="1020762" cy="1435100"/>
        </p:xfrm>
        <a:graphic>
          <a:graphicData uri="http://schemas.openxmlformats.org/presentationml/2006/ole">
            <mc:AlternateContent xmlns:mc="http://schemas.openxmlformats.org/markup-compatibility/2006">
              <mc:Choice xmlns:v="urn:schemas-microsoft-com:vml" Requires="v">
                <p:oleObj spid="_x0000_s12319" name="CS ChemDraw Drawing" r:id="rId18" imgW="687329" imgH="968791" progId="ChemDraw.Document.6.0">
                  <p:embed/>
                </p:oleObj>
              </mc:Choice>
              <mc:Fallback>
                <p:oleObj name="CS ChemDraw Drawing" r:id="rId18" imgW="687329" imgH="968791" progId="ChemDraw.Document.6.0">
                  <p:embed/>
                  <p:pic>
                    <p:nvPicPr>
                      <p:cNvPr id="12" name="Object 11">
                        <a:extLst>
                          <a:ext uri="{FF2B5EF4-FFF2-40B4-BE49-F238E27FC236}">
                            <a16:creationId xmlns:a16="http://schemas.microsoft.com/office/drawing/2014/main" id="{5733095B-2FC1-4C89-A9E5-BBE11883498F}"/>
                          </a:ext>
                        </a:extLst>
                      </p:cNvPr>
                      <p:cNvPicPr/>
                      <p:nvPr/>
                    </p:nvPicPr>
                    <p:blipFill>
                      <a:blip r:embed="rId19"/>
                      <a:stretch>
                        <a:fillRect/>
                      </a:stretch>
                    </p:blipFill>
                    <p:spPr>
                      <a:xfrm>
                        <a:off x="3776358" y="2999592"/>
                        <a:ext cx="1020762" cy="1435100"/>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AB898806-7D8A-4568-8100-7A2E43721D23}"/>
              </a:ext>
            </a:extLst>
          </p:cNvPr>
          <p:cNvSpPr txBox="1"/>
          <p:nvPr/>
        </p:nvSpPr>
        <p:spPr>
          <a:xfrm>
            <a:off x="4004100" y="5604143"/>
            <a:ext cx="2971800"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Casas-</a:t>
            </a:r>
            <a:r>
              <a:rPr lang="en-US" sz="1200" dirty="0" err="1">
                <a:latin typeface="Arial" panose="020B0604020202020204" pitchFamily="34" charset="0"/>
                <a:cs typeface="Arial" panose="020B0604020202020204" pitchFamily="34" charset="0"/>
              </a:rPr>
              <a:t>Solvas</a:t>
            </a:r>
            <a:r>
              <a:rPr lang="en-US" sz="1200" dirty="0">
                <a:latin typeface="Arial" panose="020B0604020202020204" pitchFamily="34" charset="0"/>
                <a:cs typeface="Arial" panose="020B0604020202020204" pitchFamily="34" charset="0"/>
              </a:rPr>
              <a:t> et al., Org. </a:t>
            </a:r>
            <a:r>
              <a:rPr lang="en-US" sz="1200" dirty="0" err="1">
                <a:latin typeface="Arial" panose="020B0604020202020204" pitchFamily="34" charset="0"/>
                <a:cs typeface="Arial" panose="020B0604020202020204" pitchFamily="34" charset="0"/>
              </a:rPr>
              <a:t>Biomol</a:t>
            </a:r>
            <a:r>
              <a:rPr lang="en-US" sz="1200" dirty="0">
                <a:latin typeface="Arial" panose="020B0604020202020204" pitchFamily="34" charset="0"/>
                <a:cs typeface="Arial" panose="020B0604020202020204" pitchFamily="34" charset="0"/>
              </a:rPr>
              <a:t>. Chem., 2014, 212</a:t>
            </a:r>
          </a:p>
        </p:txBody>
      </p:sp>
      <p:graphicFrame>
        <p:nvGraphicFramePr>
          <p:cNvPr id="18" name="Object 17">
            <a:extLst>
              <a:ext uri="{FF2B5EF4-FFF2-40B4-BE49-F238E27FC236}">
                <a16:creationId xmlns:a16="http://schemas.microsoft.com/office/drawing/2014/main" id="{5CA04916-8A98-420D-910F-0084B55F8FD6}"/>
              </a:ext>
            </a:extLst>
          </p:cNvPr>
          <p:cNvGraphicFramePr>
            <a:graphicFrameLocks noChangeAspect="1"/>
          </p:cNvGraphicFramePr>
          <p:nvPr>
            <p:extLst>
              <p:ext uri="{D42A27DB-BD31-4B8C-83A1-F6EECF244321}">
                <p14:modId xmlns:p14="http://schemas.microsoft.com/office/powerpoint/2010/main" val="3757063460"/>
              </p:ext>
            </p:extLst>
          </p:nvPr>
        </p:nvGraphicFramePr>
        <p:xfrm>
          <a:off x="4952370" y="2116812"/>
          <a:ext cx="2601912" cy="3679825"/>
        </p:xfrm>
        <a:graphic>
          <a:graphicData uri="http://schemas.openxmlformats.org/presentationml/2006/ole">
            <mc:AlternateContent xmlns:mc="http://schemas.openxmlformats.org/markup-compatibility/2006">
              <mc:Choice xmlns:v="urn:schemas-microsoft-com:vml" Requires="v">
                <p:oleObj spid="_x0000_s12320" name="CS ChemDraw Drawing" r:id="rId20" imgW="1755411" imgH="2480704" progId="ChemDraw.Document.6.0">
                  <p:embed/>
                </p:oleObj>
              </mc:Choice>
              <mc:Fallback>
                <p:oleObj name="CS ChemDraw Drawing" r:id="rId20" imgW="1755411" imgH="2480704" progId="ChemDraw.Document.6.0">
                  <p:embed/>
                  <p:pic>
                    <p:nvPicPr>
                      <p:cNvPr id="16" name="Object 15">
                        <a:extLst>
                          <a:ext uri="{FF2B5EF4-FFF2-40B4-BE49-F238E27FC236}">
                            <a16:creationId xmlns:a16="http://schemas.microsoft.com/office/drawing/2014/main" id="{679A1DBA-3A00-492B-8994-D026B5D8E220}"/>
                          </a:ext>
                        </a:extLst>
                      </p:cNvPr>
                      <p:cNvPicPr/>
                      <p:nvPr/>
                    </p:nvPicPr>
                    <p:blipFill>
                      <a:blip r:embed="rId21"/>
                      <a:stretch>
                        <a:fillRect/>
                      </a:stretch>
                    </p:blipFill>
                    <p:spPr>
                      <a:xfrm>
                        <a:off x="4952370" y="2116812"/>
                        <a:ext cx="2601912" cy="367982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732437A3-48A7-4AA7-9DCC-856630B2E807}"/>
              </a:ext>
            </a:extLst>
          </p:cNvPr>
          <p:cNvGraphicFramePr>
            <a:graphicFrameLocks noChangeAspect="1"/>
          </p:cNvGraphicFramePr>
          <p:nvPr>
            <p:extLst>
              <p:ext uri="{D42A27DB-BD31-4B8C-83A1-F6EECF244321}">
                <p14:modId xmlns:p14="http://schemas.microsoft.com/office/powerpoint/2010/main" val="3398484951"/>
              </p:ext>
            </p:extLst>
          </p:nvPr>
        </p:nvGraphicFramePr>
        <p:xfrm>
          <a:off x="8329919" y="3486563"/>
          <a:ext cx="1014412" cy="1428750"/>
        </p:xfrm>
        <a:graphic>
          <a:graphicData uri="http://schemas.openxmlformats.org/presentationml/2006/ole">
            <mc:AlternateContent xmlns:mc="http://schemas.openxmlformats.org/markup-compatibility/2006">
              <mc:Choice xmlns:v="urn:schemas-microsoft-com:vml" Requires="v">
                <p:oleObj spid="_x0000_s12321" name="CS ChemDraw Drawing" r:id="rId22" imgW="696009" imgH="979433" progId="ChemDraw.Document.6.0">
                  <p:embed/>
                </p:oleObj>
              </mc:Choice>
              <mc:Fallback>
                <p:oleObj name="CS ChemDraw Drawing" r:id="rId22" imgW="696009" imgH="979433" progId="ChemDraw.Document.6.0">
                  <p:embed/>
                  <p:pic>
                    <p:nvPicPr>
                      <p:cNvPr id="12" name="Object 11">
                        <a:extLst>
                          <a:ext uri="{FF2B5EF4-FFF2-40B4-BE49-F238E27FC236}">
                            <a16:creationId xmlns:a16="http://schemas.microsoft.com/office/drawing/2014/main" id="{82B8A20B-51C1-4396-AC0D-18EB94B95D52}"/>
                          </a:ext>
                        </a:extLst>
                      </p:cNvPr>
                      <p:cNvPicPr/>
                      <p:nvPr/>
                    </p:nvPicPr>
                    <p:blipFill>
                      <a:blip r:embed="rId23"/>
                      <a:stretch>
                        <a:fillRect/>
                      </a:stretch>
                    </p:blipFill>
                    <p:spPr>
                      <a:xfrm>
                        <a:off x="8329919" y="3486563"/>
                        <a:ext cx="1014412" cy="142875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033D7E2D-6F9D-4FB3-B4BE-4A4D8C73AA69}"/>
              </a:ext>
            </a:extLst>
          </p:cNvPr>
          <p:cNvGraphicFramePr>
            <a:graphicFrameLocks noChangeAspect="1"/>
          </p:cNvGraphicFramePr>
          <p:nvPr>
            <p:extLst>
              <p:ext uri="{D42A27DB-BD31-4B8C-83A1-F6EECF244321}">
                <p14:modId xmlns:p14="http://schemas.microsoft.com/office/powerpoint/2010/main" val="865570037"/>
              </p:ext>
            </p:extLst>
          </p:nvPr>
        </p:nvGraphicFramePr>
        <p:xfrm>
          <a:off x="8324479" y="3478429"/>
          <a:ext cx="1016000" cy="1425575"/>
        </p:xfrm>
        <a:graphic>
          <a:graphicData uri="http://schemas.openxmlformats.org/presentationml/2006/ole">
            <mc:AlternateContent xmlns:mc="http://schemas.openxmlformats.org/markup-compatibility/2006">
              <mc:Choice xmlns:v="urn:schemas-microsoft-com:vml" Requires="v">
                <p:oleObj spid="_x0000_s12322" name="CS ChemDraw Drawing" r:id="rId24" imgW="696404" imgH="978250" progId="ChemDraw.Document.6.0">
                  <p:embed/>
                </p:oleObj>
              </mc:Choice>
              <mc:Fallback>
                <p:oleObj name="CS ChemDraw Drawing" r:id="rId24" imgW="696404" imgH="978250" progId="ChemDraw.Document.6.0">
                  <p:embed/>
                  <p:pic>
                    <p:nvPicPr>
                      <p:cNvPr id="10" name="Object 9">
                        <a:extLst>
                          <a:ext uri="{FF2B5EF4-FFF2-40B4-BE49-F238E27FC236}">
                            <a16:creationId xmlns:a16="http://schemas.microsoft.com/office/drawing/2014/main" id="{3FE589BD-3C15-4E17-A8BE-935AEF95EFA4}"/>
                          </a:ext>
                        </a:extLst>
                      </p:cNvPr>
                      <p:cNvPicPr/>
                      <p:nvPr/>
                    </p:nvPicPr>
                    <p:blipFill>
                      <a:blip r:embed="rId25"/>
                      <a:stretch>
                        <a:fillRect/>
                      </a:stretch>
                    </p:blipFill>
                    <p:spPr>
                      <a:xfrm>
                        <a:off x="8324479" y="3478429"/>
                        <a:ext cx="1016000" cy="1425575"/>
                      </a:xfrm>
                      <a:prstGeom prst="rect">
                        <a:avLst/>
                      </a:prstGeom>
                    </p:spPr>
                  </p:pic>
                </p:oleObj>
              </mc:Fallback>
            </mc:AlternateContent>
          </a:graphicData>
        </a:graphic>
      </p:graphicFrame>
    </p:spTree>
    <p:extLst>
      <p:ext uri="{BB962C8B-B14F-4D97-AF65-F5344CB8AC3E}">
        <p14:creationId xmlns:p14="http://schemas.microsoft.com/office/powerpoint/2010/main" val="208873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xit" presetSubtype="0" fill="hold"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8515-E83F-40D1-8491-B4382ACEC43F}"/>
              </a:ext>
            </a:extLst>
          </p:cNvPr>
          <p:cNvSpPr>
            <a:spLocks noGrp="1"/>
          </p:cNvSpPr>
          <p:nvPr>
            <p:ph type="title"/>
          </p:nvPr>
        </p:nvSpPr>
        <p:spPr>
          <a:xfrm>
            <a:off x="0" y="1"/>
            <a:ext cx="10515600" cy="764088"/>
          </a:xfrm>
        </p:spPr>
        <p:txBody>
          <a:bodyPr>
            <a:normAutofit/>
          </a:bodyPr>
          <a:lstStyle/>
          <a:p>
            <a:r>
              <a:rPr lang="en-US" sz="3600" dirty="0">
                <a:latin typeface="Arial" panose="020B0604020202020204" pitchFamily="34" charset="0"/>
                <a:cs typeface="Arial" panose="020B0604020202020204" pitchFamily="34" charset="0"/>
              </a:rPr>
              <a:t>Summary of known strategies</a:t>
            </a:r>
          </a:p>
        </p:txBody>
      </p:sp>
      <p:sp>
        <p:nvSpPr>
          <p:cNvPr id="4" name="Slide Number Placeholder 3">
            <a:extLst>
              <a:ext uri="{FF2B5EF4-FFF2-40B4-BE49-F238E27FC236}">
                <a16:creationId xmlns:a16="http://schemas.microsoft.com/office/drawing/2014/main" id="{EC05746F-AA13-402D-8E8B-C661411E9546}"/>
              </a:ext>
            </a:extLst>
          </p:cNvPr>
          <p:cNvSpPr>
            <a:spLocks noGrp="1"/>
          </p:cNvSpPr>
          <p:nvPr>
            <p:ph type="sldNum" sz="quarter" idx="12"/>
          </p:nvPr>
        </p:nvSpPr>
        <p:spPr/>
        <p:txBody>
          <a:bodyPr/>
          <a:lstStyle/>
          <a:p>
            <a:fld id="{EA4F6970-68C5-4F59-A640-49707B823614}" type="slidenum">
              <a:rPr lang="en-US" smtClean="0"/>
              <a:t>14</a:t>
            </a:fld>
            <a:endParaRPr lang="en-US"/>
          </a:p>
        </p:txBody>
      </p:sp>
      <p:graphicFrame>
        <p:nvGraphicFramePr>
          <p:cNvPr id="5" name="Object 4">
            <a:extLst>
              <a:ext uri="{FF2B5EF4-FFF2-40B4-BE49-F238E27FC236}">
                <a16:creationId xmlns:a16="http://schemas.microsoft.com/office/drawing/2014/main" id="{61CC48C6-0BCE-4B02-ADDE-96A9C6814DFC}"/>
              </a:ext>
            </a:extLst>
          </p:cNvPr>
          <p:cNvGraphicFramePr>
            <a:graphicFrameLocks noChangeAspect="1"/>
          </p:cNvGraphicFramePr>
          <p:nvPr/>
        </p:nvGraphicFramePr>
        <p:xfrm>
          <a:off x="187890" y="932275"/>
          <a:ext cx="1746250" cy="1555750"/>
        </p:xfrm>
        <a:graphic>
          <a:graphicData uri="http://schemas.openxmlformats.org/presentationml/2006/ole">
            <mc:AlternateContent xmlns:mc="http://schemas.openxmlformats.org/markup-compatibility/2006">
              <mc:Choice xmlns:v="urn:schemas-microsoft-com:vml" Requires="v">
                <p:oleObj spid="_x0000_s13334" name="CS ChemDraw Drawing" r:id="rId4" imgW="1088205" imgH="969185" progId="ChemDraw.Document.6.0">
                  <p:embed/>
                </p:oleObj>
              </mc:Choice>
              <mc:Fallback>
                <p:oleObj name="CS ChemDraw Drawing" r:id="rId4" imgW="1088205" imgH="969185" progId="ChemDraw.Document.6.0">
                  <p:embed/>
                  <p:pic>
                    <p:nvPicPr>
                      <p:cNvPr id="5" name="Object 4">
                        <a:extLst>
                          <a:ext uri="{FF2B5EF4-FFF2-40B4-BE49-F238E27FC236}">
                            <a16:creationId xmlns:a16="http://schemas.microsoft.com/office/drawing/2014/main" id="{61CC48C6-0BCE-4B02-ADDE-96A9C6814DFC}"/>
                          </a:ext>
                        </a:extLst>
                      </p:cNvPr>
                      <p:cNvPicPr/>
                      <p:nvPr/>
                    </p:nvPicPr>
                    <p:blipFill>
                      <a:blip r:embed="rId5"/>
                      <a:stretch>
                        <a:fillRect/>
                      </a:stretch>
                    </p:blipFill>
                    <p:spPr>
                      <a:xfrm>
                        <a:off x="187890" y="932275"/>
                        <a:ext cx="1746250" cy="15557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886E467-F4F8-4F84-8BB3-4C8E7966BB6E}"/>
              </a:ext>
            </a:extLst>
          </p:cNvPr>
          <p:cNvGraphicFramePr>
            <a:graphicFrameLocks noChangeAspect="1"/>
          </p:cNvGraphicFramePr>
          <p:nvPr/>
        </p:nvGraphicFramePr>
        <p:xfrm>
          <a:off x="1879644" y="919749"/>
          <a:ext cx="2093912" cy="1557338"/>
        </p:xfrm>
        <a:graphic>
          <a:graphicData uri="http://schemas.openxmlformats.org/presentationml/2006/ole">
            <mc:AlternateContent xmlns:mc="http://schemas.openxmlformats.org/markup-compatibility/2006">
              <mc:Choice xmlns:v="urn:schemas-microsoft-com:vml" Requires="v">
                <p:oleObj spid="_x0000_s13335" name="CS ChemDraw Drawing" r:id="rId6" imgW="1304426" imgH="969185" progId="ChemDraw.Document.6.0">
                  <p:embed/>
                </p:oleObj>
              </mc:Choice>
              <mc:Fallback>
                <p:oleObj name="CS ChemDraw Drawing" r:id="rId6" imgW="1304426" imgH="969185" progId="ChemDraw.Document.6.0">
                  <p:embed/>
                  <p:pic>
                    <p:nvPicPr>
                      <p:cNvPr id="7" name="Object 6">
                        <a:extLst>
                          <a:ext uri="{FF2B5EF4-FFF2-40B4-BE49-F238E27FC236}">
                            <a16:creationId xmlns:a16="http://schemas.microsoft.com/office/drawing/2014/main" id="{1886E467-F4F8-4F84-8BB3-4C8E7966BB6E}"/>
                          </a:ext>
                        </a:extLst>
                      </p:cNvPr>
                      <p:cNvPicPr/>
                      <p:nvPr/>
                    </p:nvPicPr>
                    <p:blipFill>
                      <a:blip r:embed="rId7"/>
                      <a:stretch>
                        <a:fillRect/>
                      </a:stretch>
                    </p:blipFill>
                    <p:spPr>
                      <a:xfrm>
                        <a:off x="1879644" y="919749"/>
                        <a:ext cx="2093912" cy="15573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5EA1E37-EBE7-4979-A84E-78C411472DE1}"/>
              </a:ext>
            </a:extLst>
          </p:cNvPr>
          <p:cNvGraphicFramePr>
            <a:graphicFrameLocks noChangeAspect="1"/>
          </p:cNvGraphicFramePr>
          <p:nvPr/>
        </p:nvGraphicFramePr>
        <p:xfrm>
          <a:off x="3919691" y="944801"/>
          <a:ext cx="2798762" cy="1555750"/>
        </p:xfrm>
        <a:graphic>
          <a:graphicData uri="http://schemas.openxmlformats.org/presentationml/2006/ole">
            <mc:AlternateContent xmlns:mc="http://schemas.openxmlformats.org/markup-compatibility/2006">
              <mc:Choice xmlns:v="urn:schemas-microsoft-com:vml" Requires="v">
                <p:oleObj spid="_x0000_s13336" name="CS ChemDraw Drawing" r:id="rId8" imgW="1744758" imgH="969185" progId="ChemDraw.Document.6.0">
                  <p:embed/>
                </p:oleObj>
              </mc:Choice>
              <mc:Fallback>
                <p:oleObj name="CS ChemDraw Drawing" r:id="rId8" imgW="1744758" imgH="969185" progId="ChemDraw.Document.6.0">
                  <p:embed/>
                  <p:pic>
                    <p:nvPicPr>
                      <p:cNvPr id="8" name="Object 7">
                        <a:extLst>
                          <a:ext uri="{FF2B5EF4-FFF2-40B4-BE49-F238E27FC236}">
                            <a16:creationId xmlns:a16="http://schemas.microsoft.com/office/drawing/2014/main" id="{95EA1E37-EBE7-4979-A84E-78C411472DE1}"/>
                          </a:ext>
                        </a:extLst>
                      </p:cNvPr>
                      <p:cNvPicPr/>
                      <p:nvPr/>
                    </p:nvPicPr>
                    <p:blipFill>
                      <a:blip r:embed="rId9"/>
                      <a:stretch>
                        <a:fillRect/>
                      </a:stretch>
                    </p:blipFill>
                    <p:spPr>
                      <a:xfrm>
                        <a:off x="3919691" y="944801"/>
                        <a:ext cx="2798762" cy="15557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FE589BD-3C15-4E17-A8BE-935AEF95EFA4}"/>
              </a:ext>
            </a:extLst>
          </p:cNvPr>
          <p:cNvGraphicFramePr>
            <a:graphicFrameLocks noChangeAspect="1"/>
          </p:cNvGraphicFramePr>
          <p:nvPr>
            <p:extLst>
              <p:ext uri="{D42A27DB-BD31-4B8C-83A1-F6EECF244321}">
                <p14:modId xmlns:p14="http://schemas.microsoft.com/office/powerpoint/2010/main" val="633456744"/>
              </p:ext>
            </p:extLst>
          </p:nvPr>
        </p:nvGraphicFramePr>
        <p:xfrm>
          <a:off x="2021801" y="2812462"/>
          <a:ext cx="1016000" cy="1425575"/>
        </p:xfrm>
        <a:graphic>
          <a:graphicData uri="http://schemas.openxmlformats.org/presentationml/2006/ole">
            <mc:AlternateContent xmlns:mc="http://schemas.openxmlformats.org/markup-compatibility/2006">
              <mc:Choice xmlns:v="urn:schemas-microsoft-com:vml" Requires="v">
                <p:oleObj spid="_x0000_s13337" name="CS ChemDraw Drawing" r:id="rId10" imgW="696404" imgH="977856" progId="ChemDraw.Document.6.0">
                  <p:embed/>
                </p:oleObj>
              </mc:Choice>
              <mc:Fallback>
                <p:oleObj name="CS ChemDraw Drawing" r:id="rId10" imgW="696404" imgH="977856" progId="ChemDraw.Document.6.0">
                  <p:embed/>
                  <p:pic>
                    <p:nvPicPr>
                      <p:cNvPr id="10" name="Object 9">
                        <a:extLst>
                          <a:ext uri="{FF2B5EF4-FFF2-40B4-BE49-F238E27FC236}">
                            <a16:creationId xmlns:a16="http://schemas.microsoft.com/office/drawing/2014/main" id="{3FE589BD-3C15-4E17-A8BE-935AEF95EFA4}"/>
                          </a:ext>
                        </a:extLst>
                      </p:cNvPr>
                      <p:cNvPicPr/>
                      <p:nvPr/>
                    </p:nvPicPr>
                    <p:blipFill>
                      <a:blip r:embed="rId11"/>
                      <a:stretch>
                        <a:fillRect/>
                      </a:stretch>
                    </p:blipFill>
                    <p:spPr>
                      <a:xfrm>
                        <a:off x="2021801" y="2812462"/>
                        <a:ext cx="1016000" cy="14255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3CD1307-84D8-45FE-8F31-C8DB98B0B8BE}"/>
              </a:ext>
            </a:extLst>
          </p:cNvPr>
          <p:cNvGraphicFramePr>
            <a:graphicFrameLocks noChangeAspect="1"/>
          </p:cNvGraphicFramePr>
          <p:nvPr/>
        </p:nvGraphicFramePr>
        <p:xfrm>
          <a:off x="7218102" y="523135"/>
          <a:ext cx="1546225" cy="2203450"/>
        </p:xfrm>
        <a:graphic>
          <a:graphicData uri="http://schemas.openxmlformats.org/presentationml/2006/ole">
            <mc:AlternateContent xmlns:mc="http://schemas.openxmlformats.org/markup-compatibility/2006">
              <mc:Choice xmlns:v="urn:schemas-microsoft-com:vml" Requires="v">
                <p:oleObj spid="_x0000_s13338" name="CS ChemDraw Drawing" r:id="rId12" imgW="1032966" imgH="1473682" progId="ChemDraw.Document.6.0">
                  <p:embed/>
                </p:oleObj>
              </mc:Choice>
              <mc:Fallback>
                <p:oleObj name="CS ChemDraw Drawing" r:id="rId12" imgW="1032966" imgH="1473682" progId="ChemDraw.Document.6.0">
                  <p:embed/>
                  <p:pic>
                    <p:nvPicPr>
                      <p:cNvPr id="11" name="Object 10">
                        <a:extLst>
                          <a:ext uri="{FF2B5EF4-FFF2-40B4-BE49-F238E27FC236}">
                            <a16:creationId xmlns:a16="http://schemas.microsoft.com/office/drawing/2014/main" id="{83CD1307-84D8-45FE-8F31-C8DB98B0B8BE}"/>
                          </a:ext>
                        </a:extLst>
                      </p:cNvPr>
                      <p:cNvPicPr/>
                      <p:nvPr/>
                    </p:nvPicPr>
                    <p:blipFill>
                      <a:blip r:embed="rId13"/>
                      <a:stretch>
                        <a:fillRect/>
                      </a:stretch>
                    </p:blipFill>
                    <p:spPr>
                      <a:xfrm>
                        <a:off x="7218102" y="523135"/>
                        <a:ext cx="1546225" cy="2203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A31CFF3-0AE8-4AB7-8069-64EB9AFFF1FA}"/>
              </a:ext>
            </a:extLst>
          </p:cNvPr>
          <p:cNvGraphicFramePr>
            <a:graphicFrameLocks noChangeAspect="1"/>
          </p:cNvGraphicFramePr>
          <p:nvPr>
            <p:extLst>
              <p:ext uri="{D42A27DB-BD31-4B8C-83A1-F6EECF244321}">
                <p14:modId xmlns:p14="http://schemas.microsoft.com/office/powerpoint/2010/main" val="3105985685"/>
              </p:ext>
            </p:extLst>
          </p:nvPr>
        </p:nvGraphicFramePr>
        <p:xfrm>
          <a:off x="5261038" y="2760054"/>
          <a:ext cx="1014412" cy="1428750"/>
        </p:xfrm>
        <a:graphic>
          <a:graphicData uri="http://schemas.openxmlformats.org/presentationml/2006/ole">
            <mc:AlternateContent xmlns:mc="http://schemas.openxmlformats.org/markup-compatibility/2006">
              <mc:Choice xmlns:v="urn:schemas-microsoft-com:vml" Requires="v">
                <p:oleObj spid="_x0000_s13339" name="CS ChemDraw Drawing" r:id="rId14" imgW="696009" imgH="979433" progId="ChemDraw.Document.6.0">
                  <p:embed/>
                </p:oleObj>
              </mc:Choice>
              <mc:Fallback>
                <p:oleObj name="CS ChemDraw Drawing" r:id="rId14" imgW="696009" imgH="979433" progId="ChemDraw.Document.6.0">
                  <p:embed/>
                  <p:pic>
                    <p:nvPicPr>
                      <p:cNvPr id="13" name="Object 12">
                        <a:extLst>
                          <a:ext uri="{FF2B5EF4-FFF2-40B4-BE49-F238E27FC236}">
                            <a16:creationId xmlns:a16="http://schemas.microsoft.com/office/drawing/2014/main" id="{3A31CFF3-0AE8-4AB7-8069-64EB9AFFF1FA}"/>
                          </a:ext>
                        </a:extLst>
                      </p:cNvPr>
                      <p:cNvPicPr/>
                      <p:nvPr/>
                    </p:nvPicPr>
                    <p:blipFill>
                      <a:blip r:embed="rId15"/>
                      <a:stretch>
                        <a:fillRect/>
                      </a:stretch>
                    </p:blipFill>
                    <p:spPr>
                      <a:xfrm>
                        <a:off x="5261038" y="2760054"/>
                        <a:ext cx="1014412" cy="14287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EC8942F-B0A8-41CD-83D7-ABA9591CE6C4}"/>
              </a:ext>
            </a:extLst>
          </p:cNvPr>
          <p:cNvGraphicFramePr>
            <a:graphicFrameLocks noChangeAspect="1"/>
          </p:cNvGraphicFramePr>
          <p:nvPr/>
        </p:nvGraphicFramePr>
        <p:xfrm>
          <a:off x="8886650" y="498083"/>
          <a:ext cx="2768600" cy="2203450"/>
        </p:xfrm>
        <a:graphic>
          <a:graphicData uri="http://schemas.openxmlformats.org/presentationml/2006/ole">
            <mc:AlternateContent xmlns:mc="http://schemas.openxmlformats.org/markup-compatibility/2006">
              <mc:Choice xmlns:v="urn:schemas-microsoft-com:vml" Requires="v">
                <p:oleObj spid="_x0000_s13340" name="CS ChemDraw Drawing" r:id="rId16" imgW="1850106" imgH="1471711" progId="ChemDraw.Document.6.0">
                  <p:embed/>
                </p:oleObj>
              </mc:Choice>
              <mc:Fallback>
                <p:oleObj name="CS ChemDraw Drawing" r:id="rId16" imgW="1850106" imgH="1471711" progId="ChemDraw.Document.6.0">
                  <p:embed/>
                  <p:pic>
                    <p:nvPicPr>
                      <p:cNvPr id="14" name="Object 13">
                        <a:extLst>
                          <a:ext uri="{FF2B5EF4-FFF2-40B4-BE49-F238E27FC236}">
                            <a16:creationId xmlns:a16="http://schemas.microsoft.com/office/drawing/2014/main" id="{6EC8942F-B0A8-41CD-83D7-ABA9591CE6C4}"/>
                          </a:ext>
                        </a:extLst>
                      </p:cNvPr>
                      <p:cNvPicPr/>
                      <p:nvPr/>
                    </p:nvPicPr>
                    <p:blipFill>
                      <a:blip r:embed="rId17"/>
                      <a:stretch>
                        <a:fillRect/>
                      </a:stretch>
                    </p:blipFill>
                    <p:spPr>
                      <a:xfrm>
                        <a:off x="8886650" y="498083"/>
                        <a:ext cx="2768600" cy="22034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679A1DBA-3A00-492B-8994-D026B5D8E220}"/>
              </a:ext>
            </a:extLst>
          </p:cNvPr>
          <p:cNvGraphicFramePr>
            <a:graphicFrameLocks noChangeAspect="1"/>
          </p:cNvGraphicFramePr>
          <p:nvPr>
            <p:extLst>
              <p:ext uri="{D42A27DB-BD31-4B8C-83A1-F6EECF244321}">
                <p14:modId xmlns:p14="http://schemas.microsoft.com/office/powerpoint/2010/main" val="2568324960"/>
              </p:ext>
            </p:extLst>
          </p:nvPr>
        </p:nvGraphicFramePr>
        <p:xfrm>
          <a:off x="8298254" y="3563263"/>
          <a:ext cx="1020762" cy="1435100"/>
        </p:xfrm>
        <a:graphic>
          <a:graphicData uri="http://schemas.openxmlformats.org/presentationml/2006/ole">
            <mc:AlternateContent xmlns:mc="http://schemas.openxmlformats.org/markup-compatibility/2006">
              <mc:Choice xmlns:v="urn:schemas-microsoft-com:vml" Requires="v">
                <p:oleObj spid="_x0000_s13341" name="CS ChemDraw Drawing" r:id="rId18" imgW="687329" imgH="968791" progId="ChemDraw.Document.6.0">
                  <p:embed/>
                </p:oleObj>
              </mc:Choice>
              <mc:Fallback>
                <p:oleObj name="CS ChemDraw Drawing" r:id="rId18" imgW="687329" imgH="968791" progId="ChemDraw.Document.6.0">
                  <p:embed/>
                  <p:pic>
                    <p:nvPicPr>
                      <p:cNvPr id="16" name="Object 15">
                        <a:extLst>
                          <a:ext uri="{FF2B5EF4-FFF2-40B4-BE49-F238E27FC236}">
                            <a16:creationId xmlns:a16="http://schemas.microsoft.com/office/drawing/2014/main" id="{679A1DBA-3A00-492B-8994-D026B5D8E220}"/>
                          </a:ext>
                        </a:extLst>
                      </p:cNvPr>
                      <p:cNvPicPr/>
                      <p:nvPr/>
                    </p:nvPicPr>
                    <p:blipFill>
                      <a:blip r:embed="rId19"/>
                      <a:stretch>
                        <a:fillRect/>
                      </a:stretch>
                    </p:blipFill>
                    <p:spPr>
                      <a:xfrm>
                        <a:off x="8298254" y="3563263"/>
                        <a:ext cx="1020762" cy="14351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5CA04916-8A98-420D-910F-0084B55F8FD6}"/>
              </a:ext>
            </a:extLst>
          </p:cNvPr>
          <p:cNvGraphicFramePr>
            <a:graphicFrameLocks noChangeAspect="1"/>
          </p:cNvGraphicFramePr>
          <p:nvPr>
            <p:extLst>
              <p:ext uri="{D42A27DB-BD31-4B8C-83A1-F6EECF244321}">
                <p14:modId xmlns:p14="http://schemas.microsoft.com/office/powerpoint/2010/main" val="1662161127"/>
              </p:ext>
            </p:extLst>
          </p:nvPr>
        </p:nvGraphicFramePr>
        <p:xfrm>
          <a:off x="9336480" y="2467541"/>
          <a:ext cx="2601912" cy="3679825"/>
        </p:xfrm>
        <a:graphic>
          <a:graphicData uri="http://schemas.openxmlformats.org/presentationml/2006/ole">
            <mc:AlternateContent xmlns:mc="http://schemas.openxmlformats.org/markup-compatibility/2006">
              <mc:Choice xmlns:v="urn:schemas-microsoft-com:vml" Requires="v">
                <p:oleObj spid="_x0000_s13342" name="CS ChemDraw Drawing" r:id="rId20" imgW="1755411" imgH="2480704" progId="ChemDraw.Document.6.0">
                  <p:embed/>
                </p:oleObj>
              </mc:Choice>
              <mc:Fallback>
                <p:oleObj name="CS ChemDraw Drawing" r:id="rId20" imgW="1755411" imgH="2480704" progId="ChemDraw.Document.6.0">
                  <p:embed/>
                  <p:pic>
                    <p:nvPicPr>
                      <p:cNvPr id="18" name="Object 17">
                        <a:extLst>
                          <a:ext uri="{FF2B5EF4-FFF2-40B4-BE49-F238E27FC236}">
                            <a16:creationId xmlns:a16="http://schemas.microsoft.com/office/drawing/2014/main" id="{5CA04916-8A98-420D-910F-0084B55F8FD6}"/>
                          </a:ext>
                        </a:extLst>
                      </p:cNvPr>
                      <p:cNvPicPr/>
                      <p:nvPr/>
                    </p:nvPicPr>
                    <p:blipFill>
                      <a:blip r:embed="rId21"/>
                      <a:stretch>
                        <a:fillRect/>
                      </a:stretch>
                    </p:blipFill>
                    <p:spPr>
                      <a:xfrm>
                        <a:off x="9336480" y="2467541"/>
                        <a:ext cx="2601912" cy="367982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033D7E2D-6F9D-4FB3-B4BE-4A4D8C73AA69}"/>
              </a:ext>
            </a:extLst>
          </p:cNvPr>
          <p:cNvGraphicFramePr>
            <a:graphicFrameLocks noChangeAspect="1"/>
          </p:cNvGraphicFramePr>
          <p:nvPr>
            <p:extLst>
              <p:ext uri="{D42A27DB-BD31-4B8C-83A1-F6EECF244321}">
                <p14:modId xmlns:p14="http://schemas.microsoft.com/office/powerpoint/2010/main" val="1342197537"/>
              </p:ext>
            </p:extLst>
          </p:nvPr>
        </p:nvGraphicFramePr>
        <p:xfrm>
          <a:off x="3714900" y="4718506"/>
          <a:ext cx="1016000" cy="1425575"/>
        </p:xfrm>
        <a:graphic>
          <a:graphicData uri="http://schemas.openxmlformats.org/presentationml/2006/ole">
            <mc:AlternateContent xmlns:mc="http://schemas.openxmlformats.org/markup-compatibility/2006">
              <mc:Choice xmlns:v="urn:schemas-microsoft-com:vml" Requires="v">
                <p:oleObj spid="_x0000_s13343" name="CS ChemDraw Drawing" r:id="rId22" imgW="696404" imgH="978250" progId="ChemDraw.Document.6.0">
                  <p:embed/>
                </p:oleObj>
              </mc:Choice>
              <mc:Fallback>
                <p:oleObj name="CS ChemDraw Drawing" r:id="rId22" imgW="696404" imgH="978250" progId="ChemDraw.Document.6.0">
                  <p:embed/>
                  <p:pic>
                    <p:nvPicPr>
                      <p:cNvPr id="20" name="Object 19">
                        <a:extLst>
                          <a:ext uri="{FF2B5EF4-FFF2-40B4-BE49-F238E27FC236}">
                            <a16:creationId xmlns:a16="http://schemas.microsoft.com/office/drawing/2014/main" id="{033D7E2D-6F9D-4FB3-B4BE-4A4D8C73AA69}"/>
                          </a:ext>
                        </a:extLst>
                      </p:cNvPr>
                      <p:cNvPicPr/>
                      <p:nvPr/>
                    </p:nvPicPr>
                    <p:blipFill>
                      <a:blip r:embed="rId23"/>
                      <a:stretch>
                        <a:fillRect/>
                      </a:stretch>
                    </p:blipFill>
                    <p:spPr>
                      <a:xfrm>
                        <a:off x="3714900" y="4718506"/>
                        <a:ext cx="1016000" cy="1425575"/>
                      </a:xfrm>
                      <a:prstGeom prst="rect">
                        <a:avLst/>
                      </a:prstGeom>
                    </p:spPr>
                  </p:pic>
                </p:oleObj>
              </mc:Fallback>
            </mc:AlternateContent>
          </a:graphicData>
        </a:graphic>
      </p:graphicFrame>
    </p:spTree>
    <p:extLst>
      <p:ext uri="{BB962C8B-B14F-4D97-AF65-F5344CB8AC3E}">
        <p14:creationId xmlns:p14="http://schemas.microsoft.com/office/powerpoint/2010/main" val="3028598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8A3C-846E-4683-A693-289E7CC28B08}"/>
              </a:ext>
            </a:extLst>
          </p:cNvPr>
          <p:cNvSpPr>
            <a:spLocks noGrp="1"/>
          </p:cNvSpPr>
          <p:nvPr>
            <p:ph type="title"/>
          </p:nvPr>
        </p:nvSpPr>
        <p:spPr>
          <a:xfrm>
            <a:off x="0" y="1"/>
            <a:ext cx="10515600" cy="864296"/>
          </a:xfrm>
        </p:spPr>
        <p:txBody>
          <a:bodyPr>
            <a:normAutofit/>
          </a:bodyPr>
          <a:lstStyle/>
          <a:p>
            <a:r>
              <a:rPr lang="en-US" sz="3600" dirty="0">
                <a:latin typeface="Arial" panose="020B0604020202020204" pitchFamily="34" charset="0"/>
                <a:cs typeface="Arial" panose="020B0604020202020204" pitchFamily="34" charset="0"/>
              </a:rPr>
              <a:t>Out with the old, in with the new</a:t>
            </a:r>
            <a:endParaRPr lang="en-US" sz="3600" dirty="0"/>
          </a:p>
        </p:txBody>
      </p:sp>
      <p:sp>
        <p:nvSpPr>
          <p:cNvPr id="4" name="Slide Number Placeholder 3">
            <a:extLst>
              <a:ext uri="{FF2B5EF4-FFF2-40B4-BE49-F238E27FC236}">
                <a16:creationId xmlns:a16="http://schemas.microsoft.com/office/drawing/2014/main" id="{78B2C5A1-96BA-424A-9198-234DFB722932}"/>
              </a:ext>
            </a:extLst>
          </p:cNvPr>
          <p:cNvSpPr>
            <a:spLocks noGrp="1"/>
          </p:cNvSpPr>
          <p:nvPr>
            <p:ph type="sldNum" sz="quarter" idx="12"/>
          </p:nvPr>
        </p:nvSpPr>
        <p:spPr/>
        <p:txBody>
          <a:bodyPr/>
          <a:lstStyle/>
          <a:p>
            <a:fld id="{EA4F6970-68C5-4F59-A640-49707B823614}" type="slidenum">
              <a:rPr lang="en-US" smtClean="0"/>
              <a:t>15</a:t>
            </a:fld>
            <a:endParaRPr lang="en-US"/>
          </a:p>
        </p:txBody>
      </p:sp>
      <p:sp>
        <p:nvSpPr>
          <p:cNvPr id="6" name="TextBox 5">
            <a:extLst>
              <a:ext uri="{FF2B5EF4-FFF2-40B4-BE49-F238E27FC236}">
                <a16:creationId xmlns:a16="http://schemas.microsoft.com/office/drawing/2014/main" id="{0FDC1226-1B16-4B76-A625-4FFF82B6C9D8}"/>
              </a:ext>
            </a:extLst>
          </p:cNvPr>
          <p:cNvSpPr txBox="1"/>
          <p:nvPr/>
        </p:nvSpPr>
        <p:spPr>
          <a:xfrm>
            <a:off x="3357909" y="1363921"/>
            <a:ext cx="466774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Assembling pyrene from smaller units (de novo synthesis)</a:t>
            </a:r>
          </a:p>
        </p:txBody>
      </p:sp>
      <p:sp>
        <p:nvSpPr>
          <p:cNvPr id="7" name="TextBox 6">
            <a:extLst>
              <a:ext uri="{FF2B5EF4-FFF2-40B4-BE49-F238E27FC236}">
                <a16:creationId xmlns:a16="http://schemas.microsoft.com/office/drawing/2014/main" id="{7E3EACEF-5CBF-4EA4-800E-F080F4D724C2}"/>
              </a:ext>
            </a:extLst>
          </p:cNvPr>
          <p:cNvSpPr txBox="1"/>
          <p:nvPr/>
        </p:nvSpPr>
        <p:spPr>
          <a:xfrm>
            <a:off x="4668391" y="889348"/>
            <a:ext cx="210819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Strategy Two</a:t>
            </a:r>
          </a:p>
        </p:txBody>
      </p:sp>
      <p:graphicFrame>
        <p:nvGraphicFramePr>
          <p:cNvPr id="9" name="Object 8">
            <a:extLst>
              <a:ext uri="{FF2B5EF4-FFF2-40B4-BE49-F238E27FC236}">
                <a16:creationId xmlns:a16="http://schemas.microsoft.com/office/drawing/2014/main" id="{71CEDEC8-26B8-4F72-BFCB-C30EA577F931}"/>
              </a:ext>
            </a:extLst>
          </p:cNvPr>
          <p:cNvGraphicFramePr>
            <a:graphicFrameLocks noChangeAspect="1"/>
          </p:cNvGraphicFramePr>
          <p:nvPr>
            <p:extLst>
              <p:ext uri="{D42A27DB-BD31-4B8C-83A1-F6EECF244321}">
                <p14:modId xmlns:p14="http://schemas.microsoft.com/office/powerpoint/2010/main" val="3707223678"/>
              </p:ext>
            </p:extLst>
          </p:nvPr>
        </p:nvGraphicFramePr>
        <p:xfrm>
          <a:off x="2543676" y="4432453"/>
          <a:ext cx="1012825" cy="1797050"/>
        </p:xfrm>
        <a:graphic>
          <a:graphicData uri="http://schemas.openxmlformats.org/presentationml/2006/ole">
            <mc:AlternateContent xmlns:mc="http://schemas.openxmlformats.org/markup-compatibility/2006">
              <mc:Choice xmlns:v="urn:schemas-microsoft-com:vml" Requires="v">
                <p:oleObj spid="_x0000_s14348" name="CS ChemDraw Drawing" r:id="rId4" imgW="696009" imgH="1231287" progId="ChemDraw.Document.6.0">
                  <p:embed/>
                </p:oleObj>
              </mc:Choice>
              <mc:Fallback>
                <p:oleObj name="CS ChemDraw Drawing" r:id="rId4" imgW="696009" imgH="1231287" progId="ChemDraw.Document.6.0">
                  <p:embed/>
                  <p:pic>
                    <p:nvPicPr>
                      <p:cNvPr id="9" name="Object 8">
                        <a:extLst>
                          <a:ext uri="{FF2B5EF4-FFF2-40B4-BE49-F238E27FC236}">
                            <a16:creationId xmlns:a16="http://schemas.microsoft.com/office/drawing/2014/main" id="{71CEDEC8-26B8-4F72-BFCB-C30EA577F931}"/>
                          </a:ext>
                        </a:extLst>
                      </p:cNvPr>
                      <p:cNvPicPr/>
                      <p:nvPr/>
                    </p:nvPicPr>
                    <p:blipFill>
                      <a:blip r:embed="rId5"/>
                      <a:stretch>
                        <a:fillRect/>
                      </a:stretch>
                    </p:blipFill>
                    <p:spPr>
                      <a:xfrm>
                        <a:off x="2543676" y="4432453"/>
                        <a:ext cx="1012825" cy="17970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0B0DAA6-8E6E-4437-9BAC-5253BEFB9ABC}"/>
              </a:ext>
            </a:extLst>
          </p:cNvPr>
          <p:cNvGraphicFramePr>
            <a:graphicFrameLocks noChangeAspect="1"/>
          </p:cNvGraphicFramePr>
          <p:nvPr/>
        </p:nvGraphicFramePr>
        <p:xfrm>
          <a:off x="8002392" y="4539141"/>
          <a:ext cx="1270000" cy="1430337"/>
        </p:xfrm>
        <a:graphic>
          <a:graphicData uri="http://schemas.openxmlformats.org/presentationml/2006/ole">
            <mc:AlternateContent xmlns:mc="http://schemas.openxmlformats.org/markup-compatibility/2006">
              <mc:Choice xmlns:v="urn:schemas-microsoft-com:vml" Requires="v">
                <p:oleObj spid="_x0000_s14349" name="CS ChemDraw Drawing" r:id="rId6" imgW="871195" imgH="979827" progId="ChemDraw.Document.6.0">
                  <p:embed/>
                </p:oleObj>
              </mc:Choice>
              <mc:Fallback>
                <p:oleObj name="CS ChemDraw Drawing" r:id="rId6" imgW="871195" imgH="979827" progId="ChemDraw.Document.6.0">
                  <p:embed/>
                  <p:pic>
                    <p:nvPicPr>
                      <p:cNvPr id="10" name="Object 9">
                        <a:extLst>
                          <a:ext uri="{FF2B5EF4-FFF2-40B4-BE49-F238E27FC236}">
                            <a16:creationId xmlns:a16="http://schemas.microsoft.com/office/drawing/2014/main" id="{F0B0DAA6-8E6E-4437-9BAC-5253BEFB9ABC}"/>
                          </a:ext>
                        </a:extLst>
                      </p:cNvPr>
                      <p:cNvPicPr/>
                      <p:nvPr/>
                    </p:nvPicPr>
                    <p:blipFill>
                      <a:blip r:embed="rId7"/>
                      <a:stretch>
                        <a:fillRect/>
                      </a:stretch>
                    </p:blipFill>
                    <p:spPr>
                      <a:xfrm>
                        <a:off x="8002392" y="4539141"/>
                        <a:ext cx="1270000" cy="1430337"/>
                      </a:xfrm>
                      <a:prstGeom prst="rect">
                        <a:avLst/>
                      </a:prstGeom>
                    </p:spPr>
                  </p:pic>
                </p:oleObj>
              </mc:Fallback>
            </mc:AlternateContent>
          </a:graphicData>
        </a:graphic>
      </p:graphicFrame>
      <p:sp>
        <p:nvSpPr>
          <p:cNvPr id="3" name="Isosceles Triangle 2">
            <a:extLst>
              <a:ext uri="{FF2B5EF4-FFF2-40B4-BE49-F238E27FC236}">
                <a16:creationId xmlns:a16="http://schemas.microsoft.com/office/drawing/2014/main" id="{ADE9500B-5D15-4C17-9ABF-C68EDAA63A01}"/>
              </a:ext>
            </a:extLst>
          </p:cNvPr>
          <p:cNvSpPr/>
          <p:nvPr/>
        </p:nvSpPr>
        <p:spPr>
          <a:xfrm rot="10800000">
            <a:off x="3144031" y="2254685"/>
            <a:ext cx="5473875" cy="448431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7343786-47B4-4D68-9C03-0FECFF7BB3A5}"/>
              </a:ext>
            </a:extLst>
          </p:cNvPr>
          <p:cNvSpPr txBox="1"/>
          <p:nvPr/>
        </p:nvSpPr>
        <p:spPr>
          <a:xfrm>
            <a:off x="5123145" y="2818356"/>
            <a:ext cx="1571264" cy="830997"/>
          </a:xfrm>
          <a:prstGeom prst="rect">
            <a:avLst/>
          </a:prstGeom>
          <a:noFill/>
        </p:spPr>
        <p:txBody>
          <a:bodyPr wrap="none" rtlCol="0">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Known</a:t>
            </a:r>
            <a:b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Strategies</a:t>
            </a:r>
          </a:p>
        </p:txBody>
      </p:sp>
      <p:graphicFrame>
        <p:nvGraphicFramePr>
          <p:cNvPr id="11" name="Object 10">
            <a:extLst>
              <a:ext uri="{FF2B5EF4-FFF2-40B4-BE49-F238E27FC236}">
                <a16:creationId xmlns:a16="http://schemas.microsoft.com/office/drawing/2014/main" id="{FC5A3ADD-0A9C-4554-8607-6E5BDB62E290}"/>
              </a:ext>
            </a:extLst>
          </p:cNvPr>
          <p:cNvGraphicFramePr>
            <a:graphicFrameLocks noChangeAspect="1"/>
          </p:cNvGraphicFramePr>
          <p:nvPr>
            <p:extLst>
              <p:ext uri="{D42A27DB-BD31-4B8C-83A1-F6EECF244321}">
                <p14:modId xmlns:p14="http://schemas.microsoft.com/office/powerpoint/2010/main" val="1024339384"/>
              </p:ext>
            </p:extLst>
          </p:nvPr>
        </p:nvGraphicFramePr>
        <p:xfrm>
          <a:off x="3893724" y="2374052"/>
          <a:ext cx="1016000" cy="1425575"/>
        </p:xfrm>
        <a:graphic>
          <a:graphicData uri="http://schemas.openxmlformats.org/presentationml/2006/ole">
            <mc:AlternateContent xmlns:mc="http://schemas.openxmlformats.org/markup-compatibility/2006">
              <mc:Choice xmlns:v="urn:schemas-microsoft-com:vml" Requires="v">
                <p:oleObj spid="_x0000_s14350" name="CS ChemDraw Drawing" r:id="rId8" imgW="696404" imgH="977856" progId="ChemDraw.Document.6.0">
                  <p:embed/>
                </p:oleObj>
              </mc:Choice>
              <mc:Fallback>
                <p:oleObj name="CS ChemDraw Drawing" r:id="rId8" imgW="696404" imgH="977856" progId="ChemDraw.Document.6.0">
                  <p:embed/>
                  <p:pic>
                    <p:nvPicPr>
                      <p:cNvPr id="23" name="Object 22">
                        <a:extLst>
                          <a:ext uri="{FF2B5EF4-FFF2-40B4-BE49-F238E27FC236}">
                            <a16:creationId xmlns:a16="http://schemas.microsoft.com/office/drawing/2014/main" id="{98235ADA-AF6A-443F-80F2-9F0C28E7B618}"/>
                          </a:ext>
                        </a:extLst>
                      </p:cNvPr>
                      <p:cNvPicPr/>
                      <p:nvPr/>
                    </p:nvPicPr>
                    <p:blipFill>
                      <a:blip r:embed="rId9"/>
                      <a:stretch>
                        <a:fillRect/>
                      </a:stretch>
                    </p:blipFill>
                    <p:spPr>
                      <a:xfrm>
                        <a:off x="3893724" y="2374052"/>
                        <a:ext cx="1016000" cy="14255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206C86F-381E-4BC8-9ABE-17B3C867005A}"/>
              </a:ext>
            </a:extLst>
          </p:cNvPr>
          <p:cNvGraphicFramePr>
            <a:graphicFrameLocks noChangeAspect="1"/>
          </p:cNvGraphicFramePr>
          <p:nvPr>
            <p:extLst>
              <p:ext uri="{D42A27DB-BD31-4B8C-83A1-F6EECF244321}">
                <p14:modId xmlns:p14="http://schemas.microsoft.com/office/powerpoint/2010/main" val="2799912896"/>
              </p:ext>
            </p:extLst>
          </p:nvPr>
        </p:nvGraphicFramePr>
        <p:xfrm>
          <a:off x="5355810" y="4781136"/>
          <a:ext cx="1016000" cy="1425575"/>
        </p:xfrm>
        <a:graphic>
          <a:graphicData uri="http://schemas.openxmlformats.org/presentationml/2006/ole">
            <mc:AlternateContent xmlns:mc="http://schemas.openxmlformats.org/markup-compatibility/2006">
              <mc:Choice xmlns:v="urn:schemas-microsoft-com:vml" Requires="v">
                <p:oleObj spid="_x0000_s14351" name="CS ChemDraw Drawing" r:id="rId10" imgW="696404" imgH="978250" progId="ChemDraw.Document.6.0">
                  <p:embed/>
                </p:oleObj>
              </mc:Choice>
              <mc:Fallback>
                <p:oleObj name="CS ChemDraw Drawing" r:id="rId10" imgW="696404" imgH="978250" progId="ChemDraw.Document.6.0">
                  <p:embed/>
                  <p:pic>
                    <p:nvPicPr>
                      <p:cNvPr id="20" name="Object 19">
                        <a:extLst>
                          <a:ext uri="{FF2B5EF4-FFF2-40B4-BE49-F238E27FC236}">
                            <a16:creationId xmlns:a16="http://schemas.microsoft.com/office/drawing/2014/main" id="{033D7E2D-6F9D-4FB3-B4BE-4A4D8C73AA69}"/>
                          </a:ext>
                        </a:extLst>
                      </p:cNvPr>
                      <p:cNvPicPr/>
                      <p:nvPr/>
                    </p:nvPicPr>
                    <p:blipFill>
                      <a:blip r:embed="rId11"/>
                      <a:stretch>
                        <a:fillRect/>
                      </a:stretch>
                    </p:blipFill>
                    <p:spPr>
                      <a:xfrm>
                        <a:off x="5355810" y="4781136"/>
                        <a:ext cx="1016000" cy="14255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D329A06-885C-4D6E-92A9-0A27959ED93F}"/>
              </a:ext>
            </a:extLst>
          </p:cNvPr>
          <p:cNvGraphicFramePr>
            <a:graphicFrameLocks noChangeAspect="1"/>
          </p:cNvGraphicFramePr>
          <p:nvPr>
            <p:extLst>
              <p:ext uri="{D42A27DB-BD31-4B8C-83A1-F6EECF244321}">
                <p14:modId xmlns:p14="http://schemas.microsoft.com/office/powerpoint/2010/main" val="98139224"/>
              </p:ext>
            </p:extLst>
          </p:nvPr>
        </p:nvGraphicFramePr>
        <p:xfrm>
          <a:off x="6927000" y="2396798"/>
          <a:ext cx="1014412" cy="1428750"/>
        </p:xfrm>
        <a:graphic>
          <a:graphicData uri="http://schemas.openxmlformats.org/presentationml/2006/ole">
            <mc:AlternateContent xmlns:mc="http://schemas.openxmlformats.org/markup-compatibility/2006">
              <mc:Choice xmlns:v="urn:schemas-microsoft-com:vml" Requires="v">
                <p:oleObj spid="_x0000_s14352" name="CS ChemDraw Drawing" r:id="rId12" imgW="696009" imgH="979433" progId="ChemDraw.Document.6.0">
                  <p:embed/>
                </p:oleObj>
              </mc:Choice>
              <mc:Fallback>
                <p:oleObj name="CS ChemDraw Drawing" r:id="rId12" imgW="696009" imgH="979433" progId="ChemDraw.Document.6.0">
                  <p:embed/>
                  <p:pic>
                    <p:nvPicPr>
                      <p:cNvPr id="13" name="Object 12">
                        <a:extLst>
                          <a:ext uri="{FF2B5EF4-FFF2-40B4-BE49-F238E27FC236}">
                            <a16:creationId xmlns:a16="http://schemas.microsoft.com/office/drawing/2014/main" id="{3A31CFF3-0AE8-4AB7-8069-64EB9AFFF1FA}"/>
                          </a:ext>
                        </a:extLst>
                      </p:cNvPr>
                      <p:cNvPicPr/>
                      <p:nvPr/>
                    </p:nvPicPr>
                    <p:blipFill>
                      <a:blip r:embed="rId13"/>
                      <a:stretch>
                        <a:fillRect/>
                      </a:stretch>
                    </p:blipFill>
                    <p:spPr>
                      <a:xfrm>
                        <a:off x="6927000" y="2396798"/>
                        <a:ext cx="1014412" cy="1428750"/>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7454A2F9-2B20-4238-AEEA-268E6195C666}"/>
              </a:ext>
            </a:extLst>
          </p:cNvPr>
          <p:cNvSpPr txBox="1"/>
          <p:nvPr/>
        </p:nvSpPr>
        <p:spPr>
          <a:xfrm>
            <a:off x="9482203" y="4910203"/>
            <a:ext cx="227337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New Strategies</a:t>
            </a:r>
          </a:p>
        </p:txBody>
      </p:sp>
      <p:sp>
        <p:nvSpPr>
          <p:cNvPr id="17" name="TextBox 16">
            <a:extLst>
              <a:ext uri="{FF2B5EF4-FFF2-40B4-BE49-F238E27FC236}">
                <a16:creationId xmlns:a16="http://schemas.microsoft.com/office/drawing/2014/main" id="{13B042B5-C8D5-473E-BA56-E2006E0D2065}"/>
              </a:ext>
            </a:extLst>
          </p:cNvPr>
          <p:cNvSpPr txBox="1"/>
          <p:nvPr/>
        </p:nvSpPr>
        <p:spPr>
          <a:xfrm>
            <a:off x="189978" y="4887239"/>
            <a:ext cx="227337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New Strategies</a:t>
            </a:r>
          </a:p>
        </p:txBody>
      </p:sp>
    </p:spTree>
    <p:extLst>
      <p:ext uri="{BB962C8B-B14F-4D97-AF65-F5344CB8AC3E}">
        <p14:creationId xmlns:p14="http://schemas.microsoft.com/office/powerpoint/2010/main" val="2083499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9E86-7645-4A0D-97FC-8368773EE118}"/>
              </a:ext>
            </a:extLst>
          </p:cNvPr>
          <p:cNvSpPr>
            <a:spLocks noGrp="1"/>
          </p:cNvSpPr>
          <p:nvPr>
            <p:ph type="title"/>
          </p:nvPr>
        </p:nvSpPr>
        <p:spPr>
          <a:xfrm>
            <a:off x="0" y="0"/>
            <a:ext cx="10515600" cy="1077238"/>
          </a:xfrm>
        </p:spPr>
        <p:txBody>
          <a:bodyPr>
            <a:noAutofit/>
          </a:bodyPr>
          <a:lstStyle/>
          <a:p>
            <a:r>
              <a:rPr lang="en-US" sz="3600" dirty="0">
                <a:latin typeface="Arial" panose="020B0604020202020204" pitchFamily="34" charset="0"/>
                <a:cs typeface="Arial" panose="020B0604020202020204" pitchFamily="34" charset="0"/>
              </a:rPr>
              <a:t>Strategy two: recent advances- beginning from naphthalene</a:t>
            </a:r>
          </a:p>
        </p:txBody>
      </p:sp>
      <p:graphicFrame>
        <p:nvGraphicFramePr>
          <p:cNvPr id="4" name="Object 3">
            <a:extLst>
              <a:ext uri="{FF2B5EF4-FFF2-40B4-BE49-F238E27FC236}">
                <a16:creationId xmlns:a16="http://schemas.microsoft.com/office/drawing/2014/main" id="{FBF03A61-6BA0-4AD1-80A5-B63785A03887}"/>
              </a:ext>
            </a:extLst>
          </p:cNvPr>
          <p:cNvGraphicFramePr>
            <a:graphicFrameLocks noChangeAspect="1"/>
          </p:cNvGraphicFramePr>
          <p:nvPr>
            <p:extLst>
              <p:ext uri="{D42A27DB-BD31-4B8C-83A1-F6EECF244321}">
                <p14:modId xmlns:p14="http://schemas.microsoft.com/office/powerpoint/2010/main" val="1126170604"/>
              </p:ext>
            </p:extLst>
          </p:nvPr>
        </p:nvGraphicFramePr>
        <p:xfrm>
          <a:off x="3676650" y="1309688"/>
          <a:ext cx="4838700" cy="2587625"/>
        </p:xfrm>
        <a:graphic>
          <a:graphicData uri="http://schemas.openxmlformats.org/presentationml/2006/ole">
            <mc:AlternateContent xmlns:mc="http://schemas.openxmlformats.org/markup-compatibility/2006">
              <mc:Choice xmlns:v="urn:schemas-microsoft-com:vml" Requires="v">
                <p:oleObj spid="_x0000_s15380" name="CS ChemDraw Drawing" r:id="rId4" imgW="3224764" imgH="1725142" progId="ChemDraw.Document.6.0">
                  <p:embed/>
                </p:oleObj>
              </mc:Choice>
              <mc:Fallback>
                <p:oleObj name="CS ChemDraw Drawing" r:id="rId4" imgW="3224764" imgH="1725142" progId="ChemDraw.Document.6.0">
                  <p:embed/>
                  <p:pic>
                    <p:nvPicPr>
                      <p:cNvPr id="0" name=""/>
                      <p:cNvPicPr/>
                      <p:nvPr/>
                    </p:nvPicPr>
                    <p:blipFill>
                      <a:blip r:embed="rId5"/>
                      <a:stretch>
                        <a:fillRect/>
                      </a:stretch>
                    </p:blipFill>
                    <p:spPr>
                      <a:xfrm>
                        <a:off x="3676650" y="1309688"/>
                        <a:ext cx="4838700" cy="258762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D8F6EDC-3BAD-4D1F-95D9-A1F71F61759B}"/>
              </a:ext>
            </a:extLst>
          </p:cNvPr>
          <p:cNvSpPr txBox="1"/>
          <p:nvPr/>
        </p:nvSpPr>
        <p:spPr>
          <a:xfrm>
            <a:off x="2441531" y="3897430"/>
            <a:ext cx="7015619" cy="553998"/>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Gonzalez-Rodriguez et al., J. Am. </a:t>
            </a:r>
            <a:r>
              <a:rPr lang="pt-BR" sz="1200" dirty="0">
                <a:latin typeface="Arial" panose="020B0604020202020204" pitchFamily="34" charset="0"/>
                <a:cs typeface="Arial" panose="020B0604020202020204" pitchFamily="34" charset="0"/>
              </a:rPr>
              <a:t>Chem. Soc. 2020, 8352</a:t>
            </a:r>
            <a:endParaRPr lang="en-US" sz="1200" dirty="0">
              <a:latin typeface="Arial" panose="020B0604020202020204" pitchFamily="34" charset="0"/>
              <a:cs typeface="Arial" panose="020B0604020202020204" pitchFamily="34" charset="0"/>
            </a:endParaRPr>
          </a:p>
          <a:p>
            <a:pPr algn="ctr"/>
            <a:endParaRPr lang="en-US" dirty="0"/>
          </a:p>
        </p:txBody>
      </p:sp>
      <p:graphicFrame>
        <p:nvGraphicFramePr>
          <p:cNvPr id="3" name="Object 2">
            <a:extLst>
              <a:ext uri="{FF2B5EF4-FFF2-40B4-BE49-F238E27FC236}">
                <a16:creationId xmlns:a16="http://schemas.microsoft.com/office/drawing/2014/main" id="{91ABD4CF-D22E-4AF1-8335-8ABB21CE547D}"/>
              </a:ext>
            </a:extLst>
          </p:cNvPr>
          <p:cNvGraphicFramePr>
            <a:graphicFrameLocks noChangeAspect="1"/>
          </p:cNvGraphicFramePr>
          <p:nvPr>
            <p:extLst>
              <p:ext uri="{D42A27DB-BD31-4B8C-83A1-F6EECF244321}">
                <p14:modId xmlns:p14="http://schemas.microsoft.com/office/powerpoint/2010/main" val="16937014"/>
              </p:ext>
            </p:extLst>
          </p:nvPr>
        </p:nvGraphicFramePr>
        <p:xfrm>
          <a:off x="798513" y="1460500"/>
          <a:ext cx="1920875" cy="2506663"/>
        </p:xfrm>
        <a:graphic>
          <a:graphicData uri="http://schemas.openxmlformats.org/presentationml/2006/ole">
            <mc:AlternateContent xmlns:mc="http://schemas.openxmlformats.org/markup-compatibility/2006">
              <mc:Choice xmlns:v="urn:schemas-microsoft-com:vml" Requires="v">
                <p:oleObj spid="_x0000_s15381" name="CS ChemDraw Drawing" r:id="rId6" imgW="1159621" imgH="1511519" progId="ChemDraw.Document.6.0">
                  <p:embed/>
                </p:oleObj>
              </mc:Choice>
              <mc:Fallback>
                <p:oleObj name="CS ChemDraw Drawing" r:id="rId6" imgW="1159621" imgH="1511519" progId="ChemDraw.Document.6.0">
                  <p:embed/>
                  <p:pic>
                    <p:nvPicPr>
                      <p:cNvPr id="0" name=""/>
                      <p:cNvPicPr/>
                      <p:nvPr/>
                    </p:nvPicPr>
                    <p:blipFill>
                      <a:blip r:embed="rId7"/>
                      <a:stretch>
                        <a:fillRect/>
                      </a:stretch>
                    </p:blipFill>
                    <p:spPr>
                      <a:xfrm>
                        <a:off x="798513" y="1460500"/>
                        <a:ext cx="1920875" cy="250666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17870E4-A485-4D2C-B866-928307674E78}"/>
              </a:ext>
            </a:extLst>
          </p:cNvPr>
          <p:cNvGraphicFramePr>
            <a:graphicFrameLocks noChangeAspect="1"/>
          </p:cNvGraphicFramePr>
          <p:nvPr>
            <p:extLst>
              <p:ext uri="{D42A27DB-BD31-4B8C-83A1-F6EECF244321}">
                <p14:modId xmlns:p14="http://schemas.microsoft.com/office/powerpoint/2010/main" val="2193806052"/>
              </p:ext>
            </p:extLst>
          </p:nvPr>
        </p:nvGraphicFramePr>
        <p:xfrm>
          <a:off x="9369425" y="1457325"/>
          <a:ext cx="1955800" cy="2549525"/>
        </p:xfrm>
        <a:graphic>
          <a:graphicData uri="http://schemas.openxmlformats.org/presentationml/2006/ole">
            <mc:AlternateContent xmlns:mc="http://schemas.openxmlformats.org/markup-compatibility/2006">
              <mc:Choice xmlns:v="urn:schemas-microsoft-com:vml" Requires="v">
                <p:oleObj spid="_x0000_s15382" name="CS ChemDraw Drawing" r:id="rId8" imgW="1163961" imgH="1517431" progId="ChemDraw.Document.6.0">
                  <p:embed/>
                </p:oleObj>
              </mc:Choice>
              <mc:Fallback>
                <p:oleObj name="CS ChemDraw Drawing" r:id="rId8" imgW="1163961" imgH="1517431" progId="ChemDraw.Document.6.0">
                  <p:embed/>
                  <p:pic>
                    <p:nvPicPr>
                      <p:cNvPr id="0" name=""/>
                      <p:cNvPicPr/>
                      <p:nvPr/>
                    </p:nvPicPr>
                    <p:blipFill>
                      <a:blip r:embed="rId9"/>
                      <a:stretch>
                        <a:fillRect/>
                      </a:stretch>
                    </p:blipFill>
                    <p:spPr>
                      <a:xfrm>
                        <a:off x="9369425" y="1457325"/>
                        <a:ext cx="1955800" cy="25495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152ABAD-2F7B-46FA-B5E3-4C109BF660B4}"/>
              </a:ext>
            </a:extLst>
          </p:cNvPr>
          <p:cNvGraphicFramePr>
            <a:graphicFrameLocks noChangeAspect="1"/>
          </p:cNvGraphicFramePr>
          <p:nvPr>
            <p:extLst>
              <p:ext uri="{D42A27DB-BD31-4B8C-83A1-F6EECF244321}">
                <p14:modId xmlns:p14="http://schemas.microsoft.com/office/powerpoint/2010/main" val="2418380260"/>
              </p:ext>
            </p:extLst>
          </p:nvPr>
        </p:nvGraphicFramePr>
        <p:xfrm>
          <a:off x="1919288" y="4211638"/>
          <a:ext cx="2216150" cy="2592387"/>
        </p:xfrm>
        <a:graphic>
          <a:graphicData uri="http://schemas.openxmlformats.org/presentationml/2006/ole">
            <mc:AlternateContent xmlns:mc="http://schemas.openxmlformats.org/markup-compatibility/2006">
              <mc:Choice xmlns:v="urn:schemas-microsoft-com:vml" Requires="v">
                <p:oleObj spid="_x0000_s15383" name="CS ChemDraw Drawing" r:id="rId10" imgW="1383733" imgH="1617936" progId="ChemDraw.Document.6.0">
                  <p:embed/>
                </p:oleObj>
              </mc:Choice>
              <mc:Fallback>
                <p:oleObj name="CS ChemDraw Drawing" r:id="rId10" imgW="1383733" imgH="1617936" progId="ChemDraw.Document.6.0">
                  <p:embed/>
                  <p:pic>
                    <p:nvPicPr>
                      <p:cNvPr id="0" name=""/>
                      <p:cNvPicPr/>
                      <p:nvPr/>
                    </p:nvPicPr>
                    <p:blipFill>
                      <a:blip r:embed="rId11"/>
                      <a:stretch>
                        <a:fillRect/>
                      </a:stretch>
                    </p:blipFill>
                    <p:spPr>
                      <a:xfrm>
                        <a:off x="1919288" y="4211638"/>
                        <a:ext cx="2216150" cy="25923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08B5A2F-D3F2-4E55-8687-20E50F07E0B6}"/>
              </a:ext>
            </a:extLst>
          </p:cNvPr>
          <p:cNvGraphicFramePr>
            <a:graphicFrameLocks noChangeAspect="1"/>
          </p:cNvGraphicFramePr>
          <p:nvPr>
            <p:extLst>
              <p:ext uri="{D42A27DB-BD31-4B8C-83A1-F6EECF244321}">
                <p14:modId xmlns:p14="http://schemas.microsoft.com/office/powerpoint/2010/main" val="2100916665"/>
              </p:ext>
            </p:extLst>
          </p:nvPr>
        </p:nvGraphicFramePr>
        <p:xfrm>
          <a:off x="8320183" y="4208929"/>
          <a:ext cx="2220499" cy="2594827"/>
        </p:xfrm>
        <a:graphic>
          <a:graphicData uri="http://schemas.openxmlformats.org/presentationml/2006/ole">
            <mc:AlternateContent xmlns:mc="http://schemas.openxmlformats.org/markup-compatibility/2006">
              <mc:Choice xmlns:v="urn:schemas-microsoft-com:vml" Requires="v">
                <p:oleObj spid="_x0000_s15384" name="CS ChemDraw Drawing" r:id="rId12" imgW="1384917" imgH="1618330" progId="ChemDraw.Document.6.0">
                  <p:embed/>
                </p:oleObj>
              </mc:Choice>
              <mc:Fallback>
                <p:oleObj name="CS ChemDraw Drawing" r:id="rId12" imgW="1384917" imgH="1618330" progId="ChemDraw.Document.6.0">
                  <p:embed/>
                  <p:pic>
                    <p:nvPicPr>
                      <p:cNvPr id="0" name=""/>
                      <p:cNvPicPr/>
                      <p:nvPr/>
                    </p:nvPicPr>
                    <p:blipFill>
                      <a:blip r:embed="rId13"/>
                      <a:stretch>
                        <a:fillRect/>
                      </a:stretch>
                    </p:blipFill>
                    <p:spPr>
                      <a:xfrm>
                        <a:off x="8320183" y="4208929"/>
                        <a:ext cx="2220499" cy="259482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AEAD865-4A04-48B7-B16A-EBBDB7E6091D}"/>
              </a:ext>
            </a:extLst>
          </p:cNvPr>
          <p:cNvGraphicFramePr>
            <a:graphicFrameLocks noChangeAspect="1"/>
          </p:cNvGraphicFramePr>
          <p:nvPr>
            <p:extLst>
              <p:ext uri="{D42A27DB-BD31-4B8C-83A1-F6EECF244321}">
                <p14:modId xmlns:p14="http://schemas.microsoft.com/office/powerpoint/2010/main" val="836447608"/>
              </p:ext>
            </p:extLst>
          </p:nvPr>
        </p:nvGraphicFramePr>
        <p:xfrm>
          <a:off x="4662031" y="4314959"/>
          <a:ext cx="1304685" cy="2276260"/>
        </p:xfrm>
        <a:graphic>
          <a:graphicData uri="http://schemas.openxmlformats.org/presentationml/2006/ole">
            <mc:AlternateContent xmlns:mc="http://schemas.openxmlformats.org/markup-compatibility/2006">
              <mc:Choice xmlns:v="urn:schemas-microsoft-com:vml" Requires="v">
                <p:oleObj spid="_x0000_s15385" name="CS ChemDraw Drawing" r:id="rId14" imgW="821086" imgH="1432297" progId="ChemDraw.Document.6.0">
                  <p:embed/>
                </p:oleObj>
              </mc:Choice>
              <mc:Fallback>
                <p:oleObj name="CS ChemDraw Drawing" r:id="rId14" imgW="821086" imgH="1432297" progId="ChemDraw.Document.6.0">
                  <p:embed/>
                  <p:pic>
                    <p:nvPicPr>
                      <p:cNvPr id="0" name=""/>
                      <p:cNvPicPr/>
                      <p:nvPr/>
                    </p:nvPicPr>
                    <p:blipFill>
                      <a:blip r:embed="rId15"/>
                      <a:stretch>
                        <a:fillRect/>
                      </a:stretch>
                    </p:blipFill>
                    <p:spPr>
                      <a:xfrm>
                        <a:off x="4662031" y="4314959"/>
                        <a:ext cx="1304685" cy="227626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3CB0F2B-FF93-480F-954F-03C715923212}"/>
              </a:ext>
            </a:extLst>
          </p:cNvPr>
          <p:cNvGraphicFramePr>
            <a:graphicFrameLocks noChangeAspect="1"/>
          </p:cNvGraphicFramePr>
          <p:nvPr>
            <p:extLst>
              <p:ext uri="{D42A27DB-BD31-4B8C-83A1-F6EECF244321}">
                <p14:modId xmlns:p14="http://schemas.microsoft.com/office/powerpoint/2010/main" val="2936687368"/>
              </p:ext>
            </p:extLst>
          </p:nvPr>
        </p:nvGraphicFramePr>
        <p:xfrm>
          <a:off x="6491288" y="4291013"/>
          <a:ext cx="1304925" cy="2324100"/>
        </p:xfrm>
        <a:graphic>
          <a:graphicData uri="http://schemas.openxmlformats.org/presentationml/2006/ole">
            <mc:AlternateContent xmlns:mc="http://schemas.openxmlformats.org/markup-compatibility/2006">
              <mc:Choice xmlns:v="urn:schemas-microsoft-com:vml" Requires="v">
                <p:oleObj spid="_x0000_s15386" name="CS ChemDraw Drawing" r:id="rId16" imgW="821086" imgH="1462646" progId="ChemDraw.Document.6.0">
                  <p:embed/>
                </p:oleObj>
              </mc:Choice>
              <mc:Fallback>
                <p:oleObj name="CS ChemDraw Drawing" r:id="rId16" imgW="821086" imgH="1462646" progId="ChemDraw.Document.6.0">
                  <p:embed/>
                  <p:pic>
                    <p:nvPicPr>
                      <p:cNvPr id="0" name=""/>
                      <p:cNvPicPr/>
                      <p:nvPr/>
                    </p:nvPicPr>
                    <p:blipFill>
                      <a:blip r:embed="rId17"/>
                      <a:stretch>
                        <a:fillRect/>
                      </a:stretch>
                    </p:blipFill>
                    <p:spPr>
                      <a:xfrm>
                        <a:off x="6491288" y="4291013"/>
                        <a:ext cx="1304925" cy="2324100"/>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9032DCA-9CBA-4892-BA6A-54372C86286E}"/>
              </a:ext>
            </a:extLst>
          </p:cNvPr>
          <p:cNvSpPr>
            <a:spLocks noGrp="1"/>
          </p:cNvSpPr>
          <p:nvPr>
            <p:ph type="sldNum" sz="quarter" idx="12"/>
          </p:nvPr>
        </p:nvSpPr>
        <p:spPr/>
        <p:txBody>
          <a:bodyPr/>
          <a:lstStyle/>
          <a:p>
            <a:fld id="{EA4F6970-68C5-4F59-A640-49707B823614}" type="slidenum">
              <a:rPr lang="en-US" smtClean="0"/>
              <a:t>16</a:t>
            </a:fld>
            <a:endParaRPr lang="en-US"/>
          </a:p>
        </p:txBody>
      </p:sp>
      <p:sp>
        <p:nvSpPr>
          <p:cNvPr id="7" name="TextBox 6"/>
          <p:cNvSpPr txBox="1"/>
          <p:nvPr/>
        </p:nvSpPr>
        <p:spPr>
          <a:xfrm>
            <a:off x="0" y="-614789"/>
            <a:ext cx="9982200" cy="461665"/>
          </a:xfrm>
          <a:prstGeom prst="rect">
            <a:avLst/>
          </a:prstGeom>
          <a:noFill/>
        </p:spPr>
        <p:txBody>
          <a:bodyPr wrap="square" rtlCol="0">
            <a:spAutoFit/>
          </a:bodyPr>
          <a:lstStyle/>
          <a:p>
            <a:r>
              <a:rPr lang="en-US" sz="2400" dirty="0">
                <a:solidFill>
                  <a:srgbClr val="FF0000"/>
                </a:solidFill>
              </a:rPr>
              <a:t>This can’t be categorized in strategy one or two?</a:t>
            </a:r>
          </a:p>
        </p:txBody>
      </p:sp>
      <p:graphicFrame>
        <p:nvGraphicFramePr>
          <p:cNvPr id="16" name="Object 15">
            <a:extLst>
              <a:ext uri="{FF2B5EF4-FFF2-40B4-BE49-F238E27FC236}">
                <a16:creationId xmlns:a16="http://schemas.microsoft.com/office/drawing/2014/main" id="{CBBDAE0A-84AD-4C20-9B67-9E5168A9804E}"/>
              </a:ext>
            </a:extLst>
          </p:cNvPr>
          <p:cNvGraphicFramePr>
            <a:graphicFrameLocks noChangeAspect="1"/>
          </p:cNvGraphicFramePr>
          <p:nvPr>
            <p:extLst>
              <p:ext uri="{D42A27DB-BD31-4B8C-83A1-F6EECF244321}">
                <p14:modId xmlns:p14="http://schemas.microsoft.com/office/powerpoint/2010/main" val="35941295"/>
              </p:ext>
            </p:extLst>
          </p:nvPr>
        </p:nvGraphicFramePr>
        <p:xfrm>
          <a:off x="424629" y="4234671"/>
          <a:ext cx="1291437" cy="2291390"/>
        </p:xfrm>
        <a:graphic>
          <a:graphicData uri="http://schemas.openxmlformats.org/presentationml/2006/ole">
            <mc:AlternateContent xmlns:mc="http://schemas.openxmlformats.org/markup-compatibility/2006">
              <mc:Choice xmlns:v="urn:schemas-microsoft-com:vml" Requires="v">
                <p:oleObj spid="_x0000_s15387" name="CS ChemDraw Drawing" r:id="rId18" imgW="696009" imgH="1231287" progId="ChemDraw.Document.6.0">
                  <p:embed/>
                </p:oleObj>
              </mc:Choice>
              <mc:Fallback>
                <p:oleObj name="CS ChemDraw Drawing" r:id="rId18" imgW="696009" imgH="1231287" progId="ChemDraw.Document.6.0">
                  <p:embed/>
                  <p:pic>
                    <p:nvPicPr>
                      <p:cNvPr id="9" name="Object 8">
                        <a:extLst>
                          <a:ext uri="{FF2B5EF4-FFF2-40B4-BE49-F238E27FC236}">
                            <a16:creationId xmlns:a16="http://schemas.microsoft.com/office/drawing/2014/main" id="{71CEDEC8-26B8-4F72-BFCB-C30EA577F931}"/>
                          </a:ext>
                        </a:extLst>
                      </p:cNvPr>
                      <p:cNvPicPr/>
                      <p:nvPr/>
                    </p:nvPicPr>
                    <p:blipFill>
                      <a:blip r:embed="rId19"/>
                      <a:stretch>
                        <a:fillRect/>
                      </a:stretch>
                    </p:blipFill>
                    <p:spPr>
                      <a:xfrm>
                        <a:off x="424629" y="4234671"/>
                        <a:ext cx="1291437" cy="229139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C7F4CC4-9310-4F3C-A602-7C5506AE5748}"/>
              </a:ext>
            </a:extLst>
          </p:cNvPr>
          <p:cNvGraphicFramePr>
            <a:graphicFrameLocks noChangeAspect="1"/>
          </p:cNvGraphicFramePr>
          <p:nvPr>
            <p:extLst>
              <p:ext uri="{D42A27DB-BD31-4B8C-83A1-F6EECF244321}">
                <p14:modId xmlns:p14="http://schemas.microsoft.com/office/powerpoint/2010/main" val="341976662"/>
              </p:ext>
            </p:extLst>
          </p:nvPr>
        </p:nvGraphicFramePr>
        <p:xfrm>
          <a:off x="436910" y="4493496"/>
          <a:ext cx="1279155" cy="1800811"/>
        </p:xfrm>
        <a:graphic>
          <a:graphicData uri="http://schemas.openxmlformats.org/presentationml/2006/ole">
            <mc:AlternateContent xmlns:mc="http://schemas.openxmlformats.org/markup-compatibility/2006">
              <mc:Choice xmlns:v="urn:schemas-microsoft-com:vml" Requires="v">
                <p:oleObj spid="_x0000_s15388" name="CS ChemDraw Drawing" r:id="rId20" imgW="696404" imgH="979827" progId="ChemDraw.Document.6.0">
                  <p:embed/>
                </p:oleObj>
              </mc:Choice>
              <mc:Fallback>
                <p:oleObj name="CS ChemDraw Drawing" r:id="rId20" imgW="696404" imgH="979827" progId="ChemDraw.Document.6.0">
                  <p:embed/>
                  <p:pic>
                    <p:nvPicPr>
                      <p:cNvPr id="23" name="Object 22">
                        <a:extLst>
                          <a:ext uri="{FF2B5EF4-FFF2-40B4-BE49-F238E27FC236}">
                            <a16:creationId xmlns:a16="http://schemas.microsoft.com/office/drawing/2014/main" id="{98235ADA-AF6A-443F-80F2-9F0C28E7B618}"/>
                          </a:ext>
                        </a:extLst>
                      </p:cNvPr>
                      <p:cNvPicPr/>
                      <p:nvPr/>
                    </p:nvPicPr>
                    <p:blipFill>
                      <a:blip r:embed="rId21"/>
                      <a:stretch>
                        <a:fillRect/>
                      </a:stretch>
                    </p:blipFill>
                    <p:spPr>
                      <a:xfrm>
                        <a:off x="436910" y="4493496"/>
                        <a:ext cx="1279155" cy="1800811"/>
                      </a:xfrm>
                      <a:prstGeom prst="rect">
                        <a:avLst/>
                      </a:prstGeom>
                    </p:spPr>
                  </p:pic>
                </p:oleObj>
              </mc:Fallback>
            </mc:AlternateContent>
          </a:graphicData>
        </a:graphic>
      </p:graphicFrame>
    </p:spTree>
    <p:extLst>
      <p:ext uri="{BB962C8B-B14F-4D97-AF65-F5344CB8AC3E}">
        <p14:creationId xmlns:p14="http://schemas.microsoft.com/office/powerpoint/2010/main" val="323782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7187-D648-4BBA-81A3-A803EDA79213}"/>
              </a:ext>
            </a:extLst>
          </p:cNvPr>
          <p:cNvSpPr>
            <a:spLocks noGrp="1"/>
          </p:cNvSpPr>
          <p:nvPr>
            <p:ph type="title"/>
          </p:nvPr>
        </p:nvSpPr>
        <p:spPr>
          <a:xfrm>
            <a:off x="0" y="1"/>
            <a:ext cx="12050038" cy="814192"/>
          </a:xfrm>
        </p:spPr>
        <p:txBody>
          <a:bodyPr>
            <a:normAutofit/>
          </a:bodyPr>
          <a:lstStyle/>
          <a:p>
            <a:r>
              <a:rPr lang="en-US" sz="3600" dirty="0">
                <a:latin typeface="Arial" panose="020B0604020202020204" pitchFamily="34" charset="0"/>
                <a:cs typeface="Arial" panose="020B0604020202020204" pitchFamily="34" charset="0"/>
              </a:rPr>
              <a:t>Strategy two: recent advances beginning from benzene.</a:t>
            </a:r>
          </a:p>
        </p:txBody>
      </p:sp>
      <p:graphicFrame>
        <p:nvGraphicFramePr>
          <p:cNvPr id="3" name="Object 2">
            <a:extLst>
              <a:ext uri="{FF2B5EF4-FFF2-40B4-BE49-F238E27FC236}">
                <a16:creationId xmlns:a16="http://schemas.microsoft.com/office/drawing/2014/main" id="{594671FF-9068-4F64-9E8C-40791AC4F724}"/>
              </a:ext>
            </a:extLst>
          </p:cNvPr>
          <p:cNvGraphicFramePr>
            <a:graphicFrameLocks noChangeAspect="1"/>
          </p:cNvGraphicFramePr>
          <p:nvPr>
            <p:extLst>
              <p:ext uri="{D42A27DB-BD31-4B8C-83A1-F6EECF244321}">
                <p14:modId xmlns:p14="http://schemas.microsoft.com/office/powerpoint/2010/main" val="3904149505"/>
              </p:ext>
            </p:extLst>
          </p:nvPr>
        </p:nvGraphicFramePr>
        <p:xfrm>
          <a:off x="2351240" y="914532"/>
          <a:ext cx="9112250" cy="2605088"/>
        </p:xfrm>
        <a:graphic>
          <a:graphicData uri="http://schemas.openxmlformats.org/presentationml/2006/ole">
            <mc:AlternateContent xmlns:mc="http://schemas.openxmlformats.org/markup-compatibility/2006">
              <mc:Choice xmlns:v="urn:schemas-microsoft-com:vml" Requires="v">
                <p:oleObj spid="_x0000_s16400" name="CS ChemDraw Drawing" r:id="rId4" imgW="5638701" imgH="1612024" progId="ChemDraw.Document.6.0">
                  <p:embed/>
                </p:oleObj>
              </mc:Choice>
              <mc:Fallback>
                <p:oleObj name="CS ChemDraw Drawing" r:id="rId4" imgW="5638701" imgH="1612024" progId="ChemDraw.Document.6.0">
                  <p:embed/>
                  <p:pic>
                    <p:nvPicPr>
                      <p:cNvPr id="6" name="Object 5">
                        <a:extLst>
                          <a:ext uri="{FF2B5EF4-FFF2-40B4-BE49-F238E27FC236}">
                            <a16:creationId xmlns:a16="http://schemas.microsoft.com/office/drawing/2014/main" id="{FB304C79-9ECC-4249-AC2E-3DCEE8E3EBC0}"/>
                          </a:ext>
                        </a:extLst>
                      </p:cNvPr>
                      <p:cNvPicPr/>
                      <p:nvPr/>
                    </p:nvPicPr>
                    <p:blipFill>
                      <a:blip r:embed="rId5"/>
                      <a:stretch>
                        <a:fillRect/>
                      </a:stretch>
                    </p:blipFill>
                    <p:spPr>
                      <a:xfrm>
                        <a:off x="2351240" y="914532"/>
                        <a:ext cx="9112250" cy="26050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AC895542-7353-4873-9409-D84F8184A61C}"/>
              </a:ext>
            </a:extLst>
          </p:cNvPr>
          <p:cNvSpPr txBox="1"/>
          <p:nvPr/>
        </p:nvSpPr>
        <p:spPr>
          <a:xfrm>
            <a:off x="3788384" y="3494879"/>
            <a:ext cx="6237962" cy="276999"/>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Kawade</a:t>
            </a:r>
            <a:r>
              <a:rPr lang="en-US" sz="1200" dirty="0">
                <a:latin typeface="Arial" panose="020B0604020202020204" pitchFamily="34" charset="0"/>
                <a:cs typeface="Arial" panose="020B0604020202020204" pitchFamily="34" charset="0"/>
              </a:rPr>
              <a:t> et al., </a:t>
            </a:r>
            <a:r>
              <a:rPr lang="en-US" sz="1200" dirty="0" err="1">
                <a:latin typeface="Arial" panose="020B0604020202020204" pitchFamily="34" charset="0"/>
                <a:cs typeface="Arial" panose="020B0604020202020204" pitchFamily="34" charset="0"/>
              </a:rPr>
              <a:t>Angew</a:t>
            </a:r>
            <a:r>
              <a:rPr lang="en-US" sz="1200" dirty="0">
                <a:latin typeface="Arial" panose="020B0604020202020204" pitchFamily="34" charset="0"/>
                <a:cs typeface="Arial" panose="020B0604020202020204" pitchFamily="34" charset="0"/>
              </a:rPr>
              <a:t>. Chem. Int. Ed. 2020, 14352</a:t>
            </a:r>
          </a:p>
        </p:txBody>
      </p:sp>
      <p:graphicFrame>
        <p:nvGraphicFramePr>
          <p:cNvPr id="5" name="Object 4">
            <a:extLst>
              <a:ext uri="{FF2B5EF4-FFF2-40B4-BE49-F238E27FC236}">
                <a16:creationId xmlns:a16="http://schemas.microsoft.com/office/drawing/2014/main" id="{24DBF35F-265C-4BC2-8614-DBC83CF2A7E6}"/>
              </a:ext>
            </a:extLst>
          </p:cNvPr>
          <p:cNvGraphicFramePr>
            <a:graphicFrameLocks noChangeAspect="1"/>
          </p:cNvGraphicFramePr>
          <p:nvPr>
            <p:extLst>
              <p:ext uri="{D42A27DB-BD31-4B8C-83A1-F6EECF244321}">
                <p14:modId xmlns:p14="http://schemas.microsoft.com/office/powerpoint/2010/main" val="3854572401"/>
              </p:ext>
            </p:extLst>
          </p:nvPr>
        </p:nvGraphicFramePr>
        <p:xfrm>
          <a:off x="443957" y="3827376"/>
          <a:ext cx="2289175" cy="2727325"/>
        </p:xfrm>
        <a:graphic>
          <a:graphicData uri="http://schemas.openxmlformats.org/presentationml/2006/ole">
            <mc:AlternateContent xmlns:mc="http://schemas.openxmlformats.org/markup-compatibility/2006">
              <mc:Choice xmlns:v="urn:schemas-microsoft-com:vml" Requires="v">
                <p:oleObj spid="_x0000_s16401" name="CS ChemDraw Drawing" r:id="rId6" imgW="1541953" imgH="1836289" progId="ChemDraw.Document.6.0">
                  <p:embed/>
                </p:oleObj>
              </mc:Choice>
              <mc:Fallback>
                <p:oleObj name="CS ChemDraw Drawing" r:id="rId6" imgW="1541953" imgH="1836289" progId="ChemDraw.Document.6.0">
                  <p:embed/>
                  <p:pic>
                    <p:nvPicPr>
                      <p:cNvPr id="0" name=""/>
                      <p:cNvPicPr/>
                      <p:nvPr/>
                    </p:nvPicPr>
                    <p:blipFill>
                      <a:blip r:embed="rId7"/>
                      <a:stretch>
                        <a:fillRect/>
                      </a:stretch>
                    </p:blipFill>
                    <p:spPr>
                      <a:xfrm>
                        <a:off x="443957" y="3827376"/>
                        <a:ext cx="2289175" cy="27273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D71C7D9-2921-4C1E-BE31-B75EC76938AB}"/>
              </a:ext>
            </a:extLst>
          </p:cNvPr>
          <p:cNvGraphicFramePr>
            <a:graphicFrameLocks noChangeAspect="1"/>
          </p:cNvGraphicFramePr>
          <p:nvPr>
            <p:extLst>
              <p:ext uri="{D42A27DB-BD31-4B8C-83A1-F6EECF244321}">
                <p14:modId xmlns:p14="http://schemas.microsoft.com/office/powerpoint/2010/main" val="2789938735"/>
              </p:ext>
            </p:extLst>
          </p:nvPr>
        </p:nvGraphicFramePr>
        <p:xfrm>
          <a:off x="2977018" y="4316313"/>
          <a:ext cx="2900798" cy="2296362"/>
        </p:xfrm>
        <a:graphic>
          <a:graphicData uri="http://schemas.openxmlformats.org/presentationml/2006/ole">
            <mc:AlternateContent xmlns:mc="http://schemas.openxmlformats.org/markup-compatibility/2006">
              <mc:Choice xmlns:v="urn:schemas-microsoft-com:vml" Requires="v">
                <p:oleObj spid="_x0000_s16402" name="CS ChemDraw Drawing" r:id="rId8" imgW="1858787" imgH="1472105" progId="ChemDraw.Document.6.0">
                  <p:embed/>
                </p:oleObj>
              </mc:Choice>
              <mc:Fallback>
                <p:oleObj name="CS ChemDraw Drawing" r:id="rId8" imgW="1858787" imgH="1472105" progId="ChemDraw.Document.6.0">
                  <p:embed/>
                  <p:pic>
                    <p:nvPicPr>
                      <p:cNvPr id="0" name=""/>
                      <p:cNvPicPr/>
                      <p:nvPr/>
                    </p:nvPicPr>
                    <p:blipFill>
                      <a:blip r:embed="rId9"/>
                      <a:stretch>
                        <a:fillRect/>
                      </a:stretch>
                    </p:blipFill>
                    <p:spPr>
                      <a:xfrm>
                        <a:off x="2977018" y="4316313"/>
                        <a:ext cx="2900798" cy="229636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6B244AA-7CEB-4C6A-85A6-09B5F20F21BC}"/>
              </a:ext>
            </a:extLst>
          </p:cNvPr>
          <p:cNvGraphicFramePr>
            <a:graphicFrameLocks noChangeAspect="1"/>
          </p:cNvGraphicFramePr>
          <p:nvPr>
            <p:extLst>
              <p:ext uri="{D42A27DB-BD31-4B8C-83A1-F6EECF244321}">
                <p14:modId xmlns:p14="http://schemas.microsoft.com/office/powerpoint/2010/main" val="605716682"/>
              </p:ext>
            </p:extLst>
          </p:nvPr>
        </p:nvGraphicFramePr>
        <p:xfrm>
          <a:off x="6118225" y="4651375"/>
          <a:ext cx="2898775" cy="1841500"/>
        </p:xfrm>
        <a:graphic>
          <a:graphicData uri="http://schemas.openxmlformats.org/presentationml/2006/ole">
            <mc:AlternateContent xmlns:mc="http://schemas.openxmlformats.org/markup-compatibility/2006">
              <mc:Choice xmlns:v="urn:schemas-microsoft-com:vml" Requires="v">
                <p:oleObj spid="_x0000_s16403" name="CS ChemDraw Drawing" r:id="rId10" imgW="1764486" imgH="1120140" progId="ChemDraw.Document.6.0">
                  <p:embed/>
                </p:oleObj>
              </mc:Choice>
              <mc:Fallback>
                <p:oleObj name="CS ChemDraw Drawing" r:id="rId10" imgW="1764486" imgH="1120140" progId="ChemDraw.Document.6.0">
                  <p:embed/>
                  <p:pic>
                    <p:nvPicPr>
                      <p:cNvPr id="0" name=""/>
                      <p:cNvPicPr/>
                      <p:nvPr/>
                    </p:nvPicPr>
                    <p:blipFill>
                      <a:blip r:embed="rId11"/>
                      <a:stretch>
                        <a:fillRect/>
                      </a:stretch>
                    </p:blipFill>
                    <p:spPr>
                      <a:xfrm>
                        <a:off x="6118225" y="4651375"/>
                        <a:ext cx="2898775" cy="18415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831ED23-EDD5-42B2-9CC5-2CC65BE1C475}"/>
              </a:ext>
            </a:extLst>
          </p:cNvPr>
          <p:cNvGraphicFramePr>
            <a:graphicFrameLocks noChangeAspect="1"/>
          </p:cNvGraphicFramePr>
          <p:nvPr>
            <p:extLst>
              <p:ext uri="{D42A27DB-BD31-4B8C-83A1-F6EECF244321}">
                <p14:modId xmlns:p14="http://schemas.microsoft.com/office/powerpoint/2010/main" val="2646285664"/>
              </p:ext>
            </p:extLst>
          </p:nvPr>
        </p:nvGraphicFramePr>
        <p:xfrm>
          <a:off x="8782311" y="4672513"/>
          <a:ext cx="2678113" cy="1890713"/>
        </p:xfrm>
        <a:graphic>
          <a:graphicData uri="http://schemas.openxmlformats.org/presentationml/2006/ole">
            <mc:AlternateContent xmlns:mc="http://schemas.openxmlformats.org/markup-compatibility/2006">
              <mc:Choice xmlns:v="urn:schemas-microsoft-com:vml" Requires="v">
                <p:oleObj spid="_x0000_s16404" name="CS ChemDraw Drawing" r:id="rId12" imgW="1652036" imgH="1167437" progId="ChemDraw.Document.6.0">
                  <p:embed/>
                </p:oleObj>
              </mc:Choice>
              <mc:Fallback>
                <p:oleObj name="CS ChemDraw Drawing" r:id="rId12" imgW="1652036" imgH="1167437" progId="ChemDraw.Document.6.0">
                  <p:embed/>
                  <p:pic>
                    <p:nvPicPr>
                      <p:cNvPr id="0" name=""/>
                      <p:cNvPicPr/>
                      <p:nvPr/>
                    </p:nvPicPr>
                    <p:blipFill>
                      <a:blip r:embed="rId13"/>
                      <a:stretch>
                        <a:fillRect/>
                      </a:stretch>
                    </p:blipFill>
                    <p:spPr>
                      <a:xfrm>
                        <a:off x="8782311" y="4672513"/>
                        <a:ext cx="2678113" cy="1890713"/>
                      </a:xfrm>
                      <a:prstGeom prst="rect">
                        <a:avLst/>
                      </a:prstGeom>
                    </p:spPr>
                  </p:pic>
                </p:oleObj>
              </mc:Fallback>
            </mc:AlternateContent>
          </a:graphicData>
        </a:graphic>
      </p:graphicFrame>
      <p:sp>
        <p:nvSpPr>
          <p:cNvPr id="9" name="Slide Number Placeholder 8">
            <a:extLst>
              <a:ext uri="{FF2B5EF4-FFF2-40B4-BE49-F238E27FC236}">
                <a16:creationId xmlns:a16="http://schemas.microsoft.com/office/drawing/2014/main" id="{A0E29D34-10FC-4291-B62C-4E80131B57CB}"/>
              </a:ext>
            </a:extLst>
          </p:cNvPr>
          <p:cNvSpPr>
            <a:spLocks noGrp="1"/>
          </p:cNvSpPr>
          <p:nvPr>
            <p:ph type="sldNum" sz="quarter" idx="12"/>
          </p:nvPr>
        </p:nvSpPr>
        <p:spPr/>
        <p:txBody>
          <a:bodyPr/>
          <a:lstStyle/>
          <a:p>
            <a:fld id="{EA4F6970-68C5-4F59-A640-49707B823614}" type="slidenum">
              <a:rPr lang="en-US" smtClean="0"/>
              <a:t>17</a:t>
            </a:fld>
            <a:endParaRPr lang="en-US"/>
          </a:p>
        </p:txBody>
      </p:sp>
      <p:sp>
        <p:nvSpPr>
          <p:cNvPr id="11" name="TextBox 10"/>
          <p:cNvSpPr txBox="1"/>
          <p:nvPr/>
        </p:nvSpPr>
        <p:spPr>
          <a:xfrm>
            <a:off x="0" y="-614789"/>
            <a:ext cx="9982200" cy="461665"/>
          </a:xfrm>
          <a:prstGeom prst="rect">
            <a:avLst/>
          </a:prstGeom>
          <a:noFill/>
        </p:spPr>
        <p:txBody>
          <a:bodyPr wrap="square" rtlCol="0">
            <a:spAutoFit/>
          </a:bodyPr>
          <a:lstStyle/>
          <a:p>
            <a:r>
              <a:rPr lang="en-US" sz="2400" dirty="0">
                <a:solidFill>
                  <a:srgbClr val="FF0000"/>
                </a:solidFill>
              </a:rPr>
              <a:t>This can’t be categorized in strategy one or two?</a:t>
            </a:r>
          </a:p>
        </p:txBody>
      </p:sp>
      <p:graphicFrame>
        <p:nvGraphicFramePr>
          <p:cNvPr id="12" name="Object 11">
            <a:extLst>
              <a:ext uri="{FF2B5EF4-FFF2-40B4-BE49-F238E27FC236}">
                <a16:creationId xmlns:a16="http://schemas.microsoft.com/office/drawing/2014/main" id="{F28C7078-B14E-497A-9113-A75792238E23}"/>
              </a:ext>
            </a:extLst>
          </p:cNvPr>
          <p:cNvGraphicFramePr>
            <a:graphicFrameLocks noChangeAspect="1"/>
          </p:cNvGraphicFramePr>
          <p:nvPr>
            <p:extLst>
              <p:ext uri="{D42A27DB-BD31-4B8C-83A1-F6EECF244321}">
                <p14:modId xmlns:p14="http://schemas.microsoft.com/office/powerpoint/2010/main" val="295508082"/>
              </p:ext>
            </p:extLst>
          </p:nvPr>
        </p:nvGraphicFramePr>
        <p:xfrm>
          <a:off x="300625" y="1249289"/>
          <a:ext cx="1891429" cy="2130221"/>
        </p:xfrm>
        <a:graphic>
          <a:graphicData uri="http://schemas.openxmlformats.org/presentationml/2006/ole">
            <mc:AlternateContent xmlns:mc="http://schemas.openxmlformats.org/markup-compatibility/2006">
              <mc:Choice xmlns:v="urn:schemas-microsoft-com:vml" Requires="v">
                <p:oleObj spid="_x0000_s16405" name="CS ChemDraw Drawing" r:id="rId14" imgW="871195" imgH="979827" progId="ChemDraw.Document.6.0">
                  <p:embed/>
                </p:oleObj>
              </mc:Choice>
              <mc:Fallback>
                <p:oleObj name="CS ChemDraw Drawing" r:id="rId14" imgW="871195" imgH="979827" progId="ChemDraw.Document.6.0">
                  <p:embed/>
                  <p:pic>
                    <p:nvPicPr>
                      <p:cNvPr id="10" name="Object 9">
                        <a:extLst>
                          <a:ext uri="{FF2B5EF4-FFF2-40B4-BE49-F238E27FC236}">
                            <a16:creationId xmlns:a16="http://schemas.microsoft.com/office/drawing/2014/main" id="{F0B0DAA6-8E6E-4437-9BAC-5253BEFB9ABC}"/>
                          </a:ext>
                        </a:extLst>
                      </p:cNvPr>
                      <p:cNvPicPr/>
                      <p:nvPr/>
                    </p:nvPicPr>
                    <p:blipFill>
                      <a:blip r:embed="rId15"/>
                      <a:stretch>
                        <a:fillRect/>
                      </a:stretch>
                    </p:blipFill>
                    <p:spPr>
                      <a:xfrm>
                        <a:off x="300625" y="1249289"/>
                        <a:ext cx="1891429" cy="213022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79D2EE0-61F9-44A7-A3DB-8DD66A7B140B}"/>
              </a:ext>
            </a:extLst>
          </p:cNvPr>
          <p:cNvGraphicFramePr>
            <a:graphicFrameLocks noChangeAspect="1"/>
          </p:cNvGraphicFramePr>
          <p:nvPr>
            <p:extLst>
              <p:ext uri="{D42A27DB-BD31-4B8C-83A1-F6EECF244321}">
                <p14:modId xmlns:p14="http://schemas.microsoft.com/office/powerpoint/2010/main" val="497642276"/>
              </p:ext>
            </p:extLst>
          </p:nvPr>
        </p:nvGraphicFramePr>
        <p:xfrm>
          <a:off x="313215" y="1255240"/>
          <a:ext cx="1515585" cy="2137000"/>
        </p:xfrm>
        <a:graphic>
          <a:graphicData uri="http://schemas.openxmlformats.org/presentationml/2006/ole">
            <mc:AlternateContent xmlns:mc="http://schemas.openxmlformats.org/markup-compatibility/2006">
              <mc:Choice xmlns:v="urn:schemas-microsoft-com:vml" Requires="v">
                <p:oleObj spid="_x0000_s16406" name="CS ChemDraw Drawing" r:id="rId16" imgW="696009" imgH="979827" progId="ChemDraw.Document.6.0">
                  <p:embed/>
                </p:oleObj>
              </mc:Choice>
              <mc:Fallback>
                <p:oleObj name="CS ChemDraw Drawing" r:id="rId16" imgW="696009" imgH="979827" progId="ChemDraw.Document.6.0">
                  <p:embed/>
                  <p:pic>
                    <p:nvPicPr>
                      <p:cNvPr id="23" name="Object 22">
                        <a:extLst>
                          <a:ext uri="{FF2B5EF4-FFF2-40B4-BE49-F238E27FC236}">
                            <a16:creationId xmlns:a16="http://schemas.microsoft.com/office/drawing/2014/main" id="{98235ADA-AF6A-443F-80F2-9F0C28E7B618}"/>
                          </a:ext>
                        </a:extLst>
                      </p:cNvPr>
                      <p:cNvPicPr/>
                      <p:nvPr/>
                    </p:nvPicPr>
                    <p:blipFill>
                      <a:blip r:embed="rId17"/>
                      <a:stretch>
                        <a:fillRect/>
                      </a:stretch>
                    </p:blipFill>
                    <p:spPr>
                      <a:xfrm>
                        <a:off x="313215" y="1255240"/>
                        <a:ext cx="1515585" cy="2137000"/>
                      </a:xfrm>
                      <a:prstGeom prst="rect">
                        <a:avLst/>
                      </a:prstGeom>
                    </p:spPr>
                  </p:pic>
                </p:oleObj>
              </mc:Fallback>
            </mc:AlternateContent>
          </a:graphicData>
        </a:graphic>
      </p:graphicFrame>
    </p:spTree>
    <p:extLst>
      <p:ext uri="{BB962C8B-B14F-4D97-AF65-F5344CB8AC3E}">
        <p14:creationId xmlns:p14="http://schemas.microsoft.com/office/powerpoint/2010/main" val="1444725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xit" presetSubtype="0" fill="hold" nodeType="with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8A3C-846E-4683-A693-289E7CC28B08}"/>
              </a:ext>
            </a:extLst>
          </p:cNvPr>
          <p:cNvSpPr>
            <a:spLocks noGrp="1"/>
          </p:cNvSpPr>
          <p:nvPr>
            <p:ph type="title"/>
          </p:nvPr>
        </p:nvSpPr>
        <p:spPr>
          <a:xfrm>
            <a:off x="0" y="1"/>
            <a:ext cx="10515600" cy="1002082"/>
          </a:xfrm>
        </p:spPr>
        <p:txBody>
          <a:bodyPr>
            <a:normAutofit/>
          </a:bodyPr>
          <a:lstStyle/>
          <a:p>
            <a:r>
              <a:rPr lang="en-US" sz="3600" dirty="0">
                <a:latin typeface="Arial" panose="020B0604020202020204" pitchFamily="34" charset="0"/>
                <a:cs typeface="Arial" panose="020B0604020202020204" pitchFamily="34" charset="0"/>
              </a:rPr>
              <a:t>Summary of all current pathways to pyrene</a:t>
            </a:r>
            <a:endParaRPr lang="en-US" sz="3600" dirty="0"/>
          </a:p>
        </p:txBody>
      </p:sp>
      <p:sp>
        <p:nvSpPr>
          <p:cNvPr id="4" name="Slide Number Placeholder 3">
            <a:extLst>
              <a:ext uri="{FF2B5EF4-FFF2-40B4-BE49-F238E27FC236}">
                <a16:creationId xmlns:a16="http://schemas.microsoft.com/office/drawing/2014/main" id="{78B2C5A1-96BA-424A-9198-234DFB722932}"/>
              </a:ext>
            </a:extLst>
          </p:cNvPr>
          <p:cNvSpPr>
            <a:spLocks noGrp="1"/>
          </p:cNvSpPr>
          <p:nvPr>
            <p:ph type="sldNum" sz="quarter" idx="12"/>
          </p:nvPr>
        </p:nvSpPr>
        <p:spPr/>
        <p:txBody>
          <a:bodyPr/>
          <a:lstStyle/>
          <a:p>
            <a:fld id="{EA4F6970-68C5-4F59-A640-49707B823614}" type="slidenum">
              <a:rPr lang="en-US" smtClean="0"/>
              <a:t>18</a:t>
            </a:fld>
            <a:endParaRPr lang="en-US"/>
          </a:p>
        </p:txBody>
      </p:sp>
      <p:sp>
        <p:nvSpPr>
          <p:cNvPr id="6" name="TextBox 5">
            <a:extLst>
              <a:ext uri="{FF2B5EF4-FFF2-40B4-BE49-F238E27FC236}">
                <a16:creationId xmlns:a16="http://schemas.microsoft.com/office/drawing/2014/main" id="{0FDC1226-1B16-4B76-A625-4FFF82B6C9D8}"/>
              </a:ext>
            </a:extLst>
          </p:cNvPr>
          <p:cNvSpPr txBox="1"/>
          <p:nvPr/>
        </p:nvSpPr>
        <p:spPr>
          <a:xfrm>
            <a:off x="3357909" y="1363921"/>
            <a:ext cx="4667742" cy="704738"/>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Assembling pyrene from smaller units (de novo synthesis)</a:t>
            </a:r>
          </a:p>
        </p:txBody>
      </p:sp>
      <p:sp>
        <p:nvSpPr>
          <p:cNvPr id="7" name="TextBox 6">
            <a:extLst>
              <a:ext uri="{FF2B5EF4-FFF2-40B4-BE49-F238E27FC236}">
                <a16:creationId xmlns:a16="http://schemas.microsoft.com/office/drawing/2014/main" id="{7E3EACEF-5CBF-4EA4-800E-F080F4D724C2}"/>
              </a:ext>
            </a:extLst>
          </p:cNvPr>
          <p:cNvSpPr txBox="1"/>
          <p:nvPr/>
        </p:nvSpPr>
        <p:spPr>
          <a:xfrm>
            <a:off x="4593235" y="889348"/>
            <a:ext cx="210819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Strategy Two</a:t>
            </a:r>
          </a:p>
        </p:txBody>
      </p:sp>
      <p:graphicFrame>
        <p:nvGraphicFramePr>
          <p:cNvPr id="11" name="Object 10">
            <a:extLst>
              <a:ext uri="{FF2B5EF4-FFF2-40B4-BE49-F238E27FC236}">
                <a16:creationId xmlns:a16="http://schemas.microsoft.com/office/drawing/2014/main" id="{FC5A3ADD-0A9C-4554-8607-6E5BDB62E290}"/>
              </a:ext>
            </a:extLst>
          </p:cNvPr>
          <p:cNvGraphicFramePr>
            <a:graphicFrameLocks noChangeAspect="1"/>
          </p:cNvGraphicFramePr>
          <p:nvPr>
            <p:extLst>
              <p:ext uri="{D42A27DB-BD31-4B8C-83A1-F6EECF244321}">
                <p14:modId xmlns:p14="http://schemas.microsoft.com/office/powerpoint/2010/main" val="2902375013"/>
              </p:ext>
            </p:extLst>
          </p:nvPr>
        </p:nvGraphicFramePr>
        <p:xfrm>
          <a:off x="2693633" y="1847959"/>
          <a:ext cx="1539685" cy="2160370"/>
        </p:xfrm>
        <a:graphic>
          <a:graphicData uri="http://schemas.openxmlformats.org/presentationml/2006/ole">
            <mc:AlternateContent xmlns:mc="http://schemas.openxmlformats.org/markup-compatibility/2006">
              <mc:Choice xmlns:v="urn:schemas-microsoft-com:vml" Requires="v">
                <p:oleObj spid="_x0000_s17420" name="CS ChemDraw Drawing" r:id="rId4" imgW="696404" imgH="977856" progId="ChemDraw.Document.6.0">
                  <p:embed/>
                </p:oleObj>
              </mc:Choice>
              <mc:Fallback>
                <p:oleObj name="CS ChemDraw Drawing" r:id="rId4" imgW="696404" imgH="977856" progId="ChemDraw.Document.6.0">
                  <p:embed/>
                  <p:pic>
                    <p:nvPicPr>
                      <p:cNvPr id="11" name="Object 10">
                        <a:extLst>
                          <a:ext uri="{FF2B5EF4-FFF2-40B4-BE49-F238E27FC236}">
                            <a16:creationId xmlns:a16="http://schemas.microsoft.com/office/drawing/2014/main" id="{FC5A3ADD-0A9C-4554-8607-6E5BDB62E290}"/>
                          </a:ext>
                        </a:extLst>
                      </p:cNvPr>
                      <p:cNvPicPr/>
                      <p:nvPr/>
                    </p:nvPicPr>
                    <p:blipFill>
                      <a:blip r:embed="rId5"/>
                      <a:stretch>
                        <a:fillRect/>
                      </a:stretch>
                    </p:blipFill>
                    <p:spPr>
                      <a:xfrm>
                        <a:off x="2693633" y="1847959"/>
                        <a:ext cx="1539685" cy="216037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D329A06-885C-4D6E-92A9-0A27959ED93F}"/>
              </a:ext>
            </a:extLst>
          </p:cNvPr>
          <p:cNvGraphicFramePr>
            <a:graphicFrameLocks noChangeAspect="1"/>
          </p:cNvGraphicFramePr>
          <p:nvPr>
            <p:extLst>
              <p:ext uri="{D42A27DB-BD31-4B8C-83A1-F6EECF244321}">
                <p14:modId xmlns:p14="http://schemas.microsoft.com/office/powerpoint/2010/main" val="1129995004"/>
              </p:ext>
            </p:extLst>
          </p:nvPr>
        </p:nvGraphicFramePr>
        <p:xfrm>
          <a:off x="7628456" y="1954060"/>
          <a:ext cx="1506625" cy="2122008"/>
        </p:xfrm>
        <a:graphic>
          <a:graphicData uri="http://schemas.openxmlformats.org/presentationml/2006/ole">
            <mc:AlternateContent xmlns:mc="http://schemas.openxmlformats.org/markup-compatibility/2006">
              <mc:Choice xmlns:v="urn:schemas-microsoft-com:vml" Requires="v">
                <p:oleObj spid="_x0000_s17421" name="CS ChemDraw Drawing" r:id="rId6" imgW="696009" imgH="979433" progId="ChemDraw.Document.6.0">
                  <p:embed/>
                </p:oleObj>
              </mc:Choice>
              <mc:Fallback>
                <p:oleObj name="CS ChemDraw Drawing" r:id="rId6" imgW="696009" imgH="979433" progId="ChemDraw.Document.6.0">
                  <p:embed/>
                  <p:pic>
                    <p:nvPicPr>
                      <p:cNvPr id="13" name="Object 12">
                        <a:extLst>
                          <a:ext uri="{FF2B5EF4-FFF2-40B4-BE49-F238E27FC236}">
                            <a16:creationId xmlns:a16="http://schemas.microsoft.com/office/drawing/2014/main" id="{BD329A06-885C-4D6E-92A9-0A27959ED93F}"/>
                          </a:ext>
                        </a:extLst>
                      </p:cNvPr>
                      <p:cNvPicPr/>
                      <p:nvPr/>
                    </p:nvPicPr>
                    <p:blipFill>
                      <a:blip r:embed="rId7"/>
                      <a:stretch>
                        <a:fillRect/>
                      </a:stretch>
                    </p:blipFill>
                    <p:spPr>
                      <a:xfrm>
                        <a:off x="7628456" y="1954060"/>
                        <a:ext cx="1506625" cy="212200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206C86F-381E-4BC8-9ABE-17B3C867005A}"/>
              </a:ext>
            </a:extLst>
          </p:cNvPr>
          <p:cNvGraphicFramePr>
            <a:graphicFrameLocks noChangeAspect="1"/>
          </p:cNvGraphicFramePr>
          <p:nvPr>
            <p:extLst>
              <p:ext uri="{D42A27DB-BD31-4B8C-83A1-F6EECF244321}">
                <p14:modId xmlns:p14="http://schemas.microsoft.com/office/powerpoint/2010/main" val="2810309688"/>
              </p:ext>
            </p:extLst>
          </p:nvPr>
        </p:nvGraphicFramePr>
        <p:xfrm>
          <a:off x="5205498" y="4373211"/>
          <a:ext cx="1520980" cy="2134125"/>
        </p:xfrm>
        <a:graphic>
          <a:graphicData uri="http://schemas.openxmlformats.org/presentationml/2006/ole">
            <mc:AlternateContent xmlns:mc="http://schemas.openxmlformats.org/markup-compatibility/2006">
              <mc:Choice xmlns:v="urn:schemas-microsoft-com:vml" Requires="v">
                <p:oleObj spid="_x0000_s17422" name="CS ChemDraw Drawing" r:id="rId8" imgW="696404" imgH="978250" progId="ChemDraw.Document.6.0">
                  <p:embed/>
                </p:oleObj>
              </mc:Choice>
              <mc:Fallback>
                <p:oleObj name="CS ChemDraw Drawing" r:id="rId8" imgW="696404" imgH="978250" progId="ChemDraw.Document.6.0">
                  <p:embed/>
                  <p:pic>
                    <p:nvPicPr>
                      <p:cNvPr id="14" name="Object 13">
                        <a:extLst>
                          <a:ext uri="{FF2B5EF4-FFF2-40B4-BE49-F238E27FC236}">
                            <a16:creationId xmlns:a16="http://schemas.microsoft.com/office/drawing/2014/main" id="{0206C86F-381E-4BC8-9ABE-17B3C867005A}"/>
                          </a:ext>
                        </a:extLst>
                      </p:cNvPr>
                      <p:cNvPicPr/>
                      <p:nvPr/>
                    </p:nvPicPr>
                    <p:blipFill>
                      <a:blip r:embed="rId9"/>
                      <a:stretch>
                        <a:fillRect/>
                      </a:stretch>
                    </p:blipFill>
                    <p:spPr>
                      <a:xfrm>
                        <a:off x="5205498" y="4373211"/>
                        <a:ext cx="1520980" cy="21341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E904A84-21D1-4F5A-9164-1F02BCAF01CA}"/>
              </a:ext>
            </a:extLst>
          </p:cNvPr>
          <p:cNvGraphicFramePr>
            <a:graphicFrameLocks noChangeAspect="1"/>
          </p:cNvGraphicFramePr>
          <p:nvPr>
            <p:extLst>
              <p:ext uri="{D42A27DB-BD31-4B8C-83A1-F6EECF244321}">
                <p14:modId xmlns:p14="http://schemas.microsoft.com/office/powerpoint/2010/main" val="117735400"/>
              </p:ext>
            </p:extLst>
          </p:nvPr>
        </p:nvGraphicFramePr>
        <p:xfrm>
          <a:off x="2729173" y="4398744"/>
          <a:ext cx="1542203" cy="2171134"/>
        </p:xfrm>
        <a:graphic>
          <a:graphicData uri="http://schemas.openxmlformats.org/presentationml/2006/ole">
            <mc:AlternateContent xmlns:mc="http://schemas.openxmlformats.org/markup-compatibility/2006">
              <mc:Choice xmlns:v="urn:schemas-microsoft-com:vml" Requires="v">
                <p:oleObj spid="_x0000_s17423" name="CS ChemDraw Drawing" r:id="rId10" imgW="696404" imgH="979827" progId="ChemDraw.Document.6.0">
                  <p:embed/>
                </p:oleObj>
              </mc:Choice>
              <mc:Fallback>
                <p:oleObj name="CS ChemDraw Drawing" r:id="rId10" imgW="696404" imgH="979827" progId="ChemDraw.Document.6.0">
                  <p:embed/>
                  <p:pic>
                    <p:nvPicPr>
                      <p:cNvPr id="17" name="Object 16">
                        <a:extLst>
                          <a:ext uri="{FF2B5EF4-FFF2-40B4-BE49-F238E27FC236}">
                            <a16:creationId xmlns:a16="http://schemas.microsoft.com/office/drawing/2014/main" id="{FC7F4CC4-9310-4F3C-A602-7C5506AE5748}"/>
                          </a:ext>
                        </a:extLst>
                      </p:cNvPr>
                      <p:cNvPicPr/>
                      <p:nvPr/>
                    </p:nvPicPr>
                    <p:blipFill>
                      <a:blip r:embed="rId11"/>
                      <a:stretch>
                        <a:fillRect/>
                      </a:stretch>
                    </p:blipFill>
                    <p:spPr>
                      <a:xfrm>
                        <a:off x="2729173" y="4398744"/>
                        <a:ext cx="1542203" cy="217113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80BAB1B-2BD9-4378-9AFC-8B553131A720}"/>
              </a:ext>
            </a:extLst>
          </p:cNvPr>
          <p:cNvGraphicFramePr>
            <a:graphicFrameLocks noChangeAspect="1"/>
          </p:cNvGraphicFramePr>
          <p:nvPr>
            <p:extLst>
              <p:ext uri="{D42A27DB-BD31-4B8C-83A1-F6EECF244321}">
                <p14:modId xmlns:p14="http://schemas.microsoft.com/office/powerpoint/2010/main" val="2026236950"/>
              </p:ext>
            </p:extLst>
          </p:nvPr>
        </p:nvGraphicFramePr>
        <p:xfrm>
          <a:off x="7628415" y="4349168"/>
          <a:ext cx="1515585" cy="2137000"/>
        </p:xfrm>
        <a:graphic>
          <a:graphicData uri="http://schemas.openxmlformats.org/presentationml/2006/ole">
            <mc:AlternateContent xmlns:mc="http://schemas.openxmlformats.org/markup-compatibility/2006">
              <mc:Choice xmlns:v="urn:schemas-microsoft-com:vml" Requires="v">
                <p:oleObj spid="_x0000_s17424" name="CS ChemDraw Drawing" r:id="rId12" imgW="696009" imgH="979827" progId="ChemDraw.Document.6.0">
                  <p:embed/>
                </p:oleObj>
              </mc:Choice>
              <mc:Fallback>
                <p:oleObj name="CS ChemDraw Drawing" r:id="rId12" imgW="696009" imgH="979827" progId="ChemDraw.Document.6.0">
                  <p:embed/>
                  <p:pic>
                    <p:nvPicPr>
                      <p:cNvPr id="13" name="Object 12">
                        <a:extLst>
                          <a:ext uri="{FF2B5EF4-FFF2-40B4-BE49-F238E27FC236}">
                            <a16:creationId xmlns:a16="http://schemas.microsoft.com/office/drawing/2014/main" id="{779D2EE0-61F9-44A7-A3DB-8DD66A7B140B}"/>
                          </a:ext>
                        </a:extLst>
                      </p:cNvPr>
                      <p:cNvPicPr/>
                      <p:nvPr/>
                    </p:nvPicPr>
                    <p:blipFill>
                      <a:blip r:embed="rId13"/>
                      <a:stretch>
                        <a:fillRect/>
                      </a:stretch>
                    </p:blipFill>
                    <p:spPr>
                      <a:xfrm>
                        <a:off x="7628415" y="4349168"/>
                        <a:ext cx="1515585" cy="2137000"/>
                      </a:xfrm>
                      <a:prstGeom prst="rect">
                        <a:avLst/>
                      </a:prstGeom>
                    </p:spPr>
                  </p:pic>
                </p:oleObj>
              </mc:Fallback>
            </mc:AlternateContent>
          </a:graphicData>
        </a:graphic>
      </p:graphicFrame>
    </p:spTree>
    <p:extLst>
      <p:ext uri="{BB962C8B-B14F-4D97-AF65-F5344CB8AC3E}">
        <p14:creationId xmlns:p14="http://schemas.microsoft.com/office/powerpoint/2010/main" val="403426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8A3C-846E-4683-A693-289E7CC28B08}"/>
              </a:ext>
            </a:extLst>
          </p:cNvPr>
          <p:cNvSpPr>
            <a:spLocks noGrp="1"/>
          </p:cNvSpPr>
          <p:nvPr>
            <p:ph type="title"/>
          </p:nvPr>
        </p:nvSpPr>
        <p:spPr>
          <a:xfrm>
            <a:off x="0" y="1"/>
            <a:ext cx="10515600" cy="739036"/>
          </a:xfrm>
        </p:spPr>
        <p:txBody>
          <a:bodyPr>
            <a:normAutofit/>
          </a:bodyPr>
          <a:lstStyle/>
          <a:p>
            <a:r>
              <a:rPr lang="en-US" sz="3600" dirty="0">
                <a:latin typeface="Arial" panose="020B0604020202020204" pitchFamily="34" charset="0"/>
                <a:cs typeface="Arial" panose="020B0604020202020204" pitchFamily="34" charset="0"/>
              </a:rPr>
              <a:t>One missing approach</a:t>
            </a:r>
            <a:endParaRPr lang="en-US" sz="3600" dirty="0"/>
          </a:p>
        </p:txBody>
      </p:sp>
      <p:sp>
        <p:nvSpPr>
          <p:cNvPr id="4" name="Slide Number Placeholder 3">
            <a:extLst>
              <a:ext uri="{FF2B5EF4-FFF2-40B4-BE49-F238E27FC236}">
                <a16:creationId xmlns:a16="http://schemas.microsoft.com/office/drawing/2014/main" id="{78B2C5A1-96BA-424A-9198-234DFB722932}"/>
              </a:ext>
            </a:extLst>
          </p:cNvPr>
          <p:cNvSpPr>
            <a:spLocks noGrp="1"/>
          </p:cNvSpPr>
          <p:nvPr>
            <p:ph type="sldNum" sz="quarter" idx="12"/>
          </p:nvPr>
        </p:nvSpPr>
        <p:spPr/>
        <p:txBody>
          <a:bodyPr/>
          <a:lstStyle/>
          <a:p>
            <a:fld id="{EA4F6970-68C5-4F59-A640-49707B823614}" type="slidenum">
              <a:rPr lang="en-US" smtClean="0"/>
              <a:t>19</a:t>
            </a:fld>
            <a:endParaRPr lang="en-US"/>
          </a:p>
        </p:txBody>
      </p:sp>
      <p:sp>
        <p:nvSpPr>
          <p:cNvPr id="6" name="TextBox 5">
            <a:extLst>
              <a:ext uri="{FF2B5EF4-FFF2-40B4-BE49-F238E27FC236}">
                <a16:creationId xmlns:a16="http://schemas.microsoft.com/office/drawing/2014/main" id="{0FDC1226-1B16-4B76-A625-4FFF82B6C9D8}"/>
              </a:ext>
            </a:extLst>
          </p:cNvPr>
          <p:cNvSpPr txBox="1"/>
          <p:nvPr/>
        </p:nvSpPr>
        <p:spPr>
          <a:xfrm>
            <a:off x="3357909" y="1363921"/>
            <a:ext cx="4667742" cy="704738"/>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Assembling pyrene from smaller units (de novo synthesis)</a:t>
            </a:r>
          </a:p>
        </p:txBody>
      </p:sp>
      <p:sp>
        <p:nvSpPr>
          <p:cNvPr id="7" name="TextBox 6">
            <a:extLst>
              <a:ext uri="{FF2B5EF4-FFF2-40B4-BE49-F238E27FC236}">
                <a16:creationId xmlns:a16="http://schemas.microsoft.com/office/drawing/2014/main" id="{7E3EACEF-5CBF-4EA4-800E-F080F4D724C2}"/>
              </a:ext>
            </a:extLst>
          </p:cNvPr>
          <p:cNvSpPr txBox="1"/>
          <p:nvPr/>
        </p:nvSpPr>
        <p:spPr>
          <a:xfrm>
            <a:off x="4593235" y="889348"/>
            <a:ext cx="210819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Strategy Two</a:t>
            </a:r>
          </a:p>
        </p:txBody>
      </p:sp>
      <p:graphicFrame>
        <p:nvGraphicFramePr>
          <p:cNvPr id="11" name="Object 10">
            <a:extLst>
              <a:ext uri="{FF2B5EF4-FFF2-40B4-BE49-F238E27FC236}">
                <a16:creationId xmlns:a16="http://schemas.microsoft.com/office/drawing/2014/main" id="{FC5A3ADD-0A9C-4554-8607-6E5BDB62E290}"/>
              </a:ext>
            </a:extLst>
          </p:cNvPr>
          <p:cNvGraphicFramePr>
            <a:graphicFrameLocks noChangeAspect="1"/>
          </p:cNvGraphicFramePr>
          <p:nvPr>
            <p:extLst>
              <p:ext uri="{D42A27DB-BD31-4B8C-83A1-F6EECF244321}">
                <p14:modId xmlns:p14="http://schemas.microsoft.com/office/powerpoint/2010/main" val="1362774704"/>
              </p:ext>
            </p:extLst>
          </p:nvPr>
        </p:nvGraphicFramePr>
        <p:xfrm>
          <a:off x="438948" y="1710173"/>
          <a:ext cx="1539685" cy="2160370"/>
        </p:xfrm>
        <a:graphic>
          <a:graphicData uri="http://schemas.openxmlformats.org/presentationml/2006/ole">
            <mc:AlternateContent xmlns:mc="http://schemas.openxmlformats.org/markup-compatibility/2006">
              <mc:Choice xmlns:v="urn:schemas-microsoft-com:vml" Requires="v">
                <p:oleObj spid="_x0000_s18456" name="CS ChemDraw Drawing" r:id="rId4" imgW="696404" imgH="977856" progId="ChemDraw.Document.6.0">
                  <p:embed/>
                </p:oleObj>
              </mc:Choice>
              <mc:Fallback>
                <p:oleObj name="CS ChemDraw Drawing" r:id="rId4" imgW="696404" imgH="977856" progId="ChemDraw.Document.6.0">
                  <p:embed/>
                  <p:pic>
                    <p:nvPicPr>
                      <p:cNvPr id="11" name="Object 10">
                        <a:extLst>
                          <a:ext uri="{FF2B5EF4-FFF2-40B4-BE49-F238E27FC236}">
                            <a16:creationId xmlns:a16="http://schemas.microsoft.com/office/drawing/2014/main" id="{FC5A3ADD-0A9C-4554-8607-6E5BDB62E290}"/>
                          </a:ext>
                        </a:extLst>
                      </p:cNvPr>
                      <p:cNvPicPr/>
                      <p:nvPr/>
                    </p:nvPicPr>
                    <p:blipFill>
                      <a:blip r:embed="rId5"/>
                      <a:stretch>
                        <a:fillRect/>
                      </a:stretch>
                    </p:blipFill>
                    <p:spPr>
                      <a:xfrm>
                        <a:off x="438948" y="1710173"/>
                        <a:ext cx="1539685" cy="216037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D329A06-885C-4D6E-92A9-0A27959ED93F}"/>
              </a:ext>
            </a:extLst>
          </p:cNvPr>
          <p:cNvGraphicFramePr>
            <a:graphicFrameLocks noChangeAspect="1"/>
          </p:cNvGraphicFramePr>
          <p:nvPr>
            <p:extLst>
              <p:ext uri="{D42A27DB-BD31-4B8C-83A1-F6EECF244321}">
                <p14:modId xmlns:p14="http://schemas.microsoft.com/office/powerpoint/2010/main" val="989972898"/>
              </p:ext>
            </p:extLst>
          </p:nvPr>
        </p:nvGraphicFramePr>
        <p:xfrm>
          <a:off x="10221343" y="1240076"/>
          <a:ext cx="1506625" cy="2122008"/>
        </p:xfrm>
        <a:graphic>
          <a:graphicData uri="http://schemas.openxmlformats.org/presentationml/2006/ole">
            <mc:AlternateContent xmlns:mc="http://schemas.openxmlformats.org/markup-compatibility/2006">
              <mc:Choice xmlns:v="urn:schemas-microsoft-com:vml" Requires="v">
                <p:oleObj spid="_x0000_s18457" name="CS ChemDraw Drawing" r:id="rId6" imgW="696009" imgH="979433" progId="ChemDraw.Document.6.0">
                  <p:embed/>
                </p:oleObj>
              </mc:Choice>
              <mc:Fallback>
                <p:oleObj name="CS ChemDraw Drawing" r:id="rId6" imgW="696009" imgH="979433" progId="ChemDraw.Document.6.0">
                  <p:embed/>
                  <p:pic>
                    <p:nvPicPr>
                      <p:cNvPr id="13" name="Object 12">
                        <a:extLst>
                          <a:ext uri="{FF2B5EF4-FFF2-40B4-BE49-F238E27FC236}">
                            <a16:creationId xmlns:a16="http://schemas.microsoft.com/office/drawing/2014/main" id="{BD329A06-885C-4D6E-92A9-0A27959ED93F}"/>
                          </a:ext>
                        </a:extLst>
                      </p:cNvPr>
                      <p:cNvPicPr/>
                      <p:nvPr/>
                    </p:nvPicPr>
                    <p:blipFill>
                      <a:blip r:embed="rId7"/>
                      <a:stretch>
                        <a:fillRect/>
                      </a:stretch>
                    </p:blipFill>
                    <p:spPr>
                      <a:xfrm>
                        <a:off x="10221343" y="1240076"/>
                        <a:ext cx="1506625" cy="212200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206C86F-381E-4BC8-9ABE-17B3C867005A}"/>
              </a:ext>
            </a:extLst>
          </p:cNvPr>
          <p:cNvGraphicFramePr>
            <a:graphicFrameLocks noChangeAspect="1"/>
          </p:cNvGraphicFramePr>
          <p:nvPr>
            <p:extLst>
              <p:ext uri="{D42A27DB-BD31-4B8C-83A1-F6EECF244321}">
                <p14:modId xmlns:p14="http://schemas.microsoft.com/office/powerpoint/2010/main" val="1895094153"/>
              </p:ext>
            </p:extLst>
          </p:nvPr>
        </p:nvGraphicFramePr>
        <p:xfrm>
          <a:off x="5355810" y="4573628"/>
          <a:ext cx="1520980" cy="2134125"/>
        </p:xfrm>
        <a:graphic>
          <a:graphicData uri="http://schemas.openxmlformats.org/presentationml/2006/ole">
            <mc:AlternateContent xmlns:mc="http://schemas.openxmlformats.org/markup-compatibility/2006">
              <mc:Choice xmlns:v="urn:schemas-microsoft-com:vml" Requires="v">
                <p:oleObj spid="_x0000_s18458" name="CS ChemDraw Drawing" r:id="rId8" imgW="696404" imgH="978250" progId="ChemDraw.Document.6.0">
                  <p:embed/>
                </p:oleObj>
              </mc:Choice>
              <mc:Fallback>
                <p:oleObj name="CS ChemDraw Drawing" r:id="rId8" imgW="696404" imgH="978250" progId="ChemDraw.Document.6.0">
                  <p:embed/>
                  <p:pic>
                    <p:nvPicPr>
                      <p:cNvPr id="14" name="Object 13">
                        <a:extLst>
                          <a:ext uri="{FF2B5EF4-FFF2-40B4-BE49-F238E27FC236}">
                            <a16:creationId xmlns:a16="http://schemas.microsoft.com/office/drawing/2014/main" id="{0206C86F-381E-4BC8-9ABE-17B3C867005A}"/>
                          </a:ext>
                        </a:extLst>
                      </p:cNvPr>
                      <p:cNvPicPr/>
                      <p:nvPr/>
                    </p:nvPicPr>
                    <p:blipFill>
                      <a:blip r:embed="rId9"/>
                      <a:stretch>
                        <a:fillRect/>
                      </a:stretch>
                    </p:blipFill>
                    <p:spPr>
                      <a:xfrm>
                        <a:off x="5355810" y="4573628"/>
                        <a:ext cx="1520980" cy="21341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E904A84-21D1-4F5A-9164-1F02BCAF01CA}"/>
              </a:ext>
            </a:extLst>
          </p:cNvPr>
          <p:cNvGraphicFramePr>
            <a:graphicFrameLocks noChangeAspect="1"/>
          </p:cNvGraphicFramePr>
          <p:nvPr>
            <p:extLst>
              <p:ext uri="{D42A27DB-BD31-4B8C-83A1-F6EECF244321}">
                <p14:modId xmlns:p14="http://schemas.microsoft.com/office/powerpoint/2010/main" val="1877669869"/>
              </p:ext>
            </p:extLst>
          </p:nvPr>
        </p:nvGraphicFramePr>
        <p:xfrm>
          <a:off x="411858" y="4223379"/>
          <a:ext cx="1542203" cy="2171134"/>
        </p:xfrm>
        <a:graphic>
          <a:graphicData uri="http://schemas.openxmlformats.org/presentationml/2006/ole">
            <mc:AlternateContent xmlns:mc="http://schemas.openxmlformats.org/markup-compatibility/2006">
              <mc:Choice xmlns:v="urn:schemas-microsoft-com:vml" Requires="v">
                <p:oleObj spid="_x0000_s18459" name="CS ChemDraw Drawing" r:id="rId10" imgW="696404" imgH="979827" progId="ChemDraw.Document.6.0">
                  <p:embed/>
                </p:oleObj>
              </mc:Choice>
              <mc:Fallback>
                <p:oleObj name="CS ChemDraw Drawing" r:id="rId10" imgW="696404" imgH="979827" progId="ChemDraw.Document.6.0">
                  <p:embed/>
                  <p:pic>
                    <p:nvPicPr>
                      <p:cNvPr id="12" name="Object 11">
                        <a:extLst>
                          <a:ext uri="{FF2B5EF4-FFF2-40B4-BE49-F238E27FC236}">
                            <a16:creationId xmlns:a16="http://schemas.microsoft.com/office/drawing/2014/main" id="{3E904A84-21D1-4F5A-9164-1F02BCAF01CA}"/>
                          </a:ext>
                        </a:extLst>
                      </p:cNvPr>
                      <p:cNvPicPr/>
                      <p:nvPr/>
                    </p:nvPicPr>
                    <p:blipFill>
                      <a:blip r:embed="rId11"/>
                      <a:stretch>
                        <a:fillRect/>
                      </a:stretch>
                    </p:blipFill>
                    <p:spPr>
                      <a:xfrm>
                        <a:off x="411858" y="4223379"/>
                        <a:ext cx="1542203" cy="217113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80BAB1B-2BD9-4378-9AFC-8B553131A720}"/>
              </a:ext>
            </a:extLst>
          </p:cNvPr>
          <p:cNvGraphicFramePr>
            <a:graphicFrameLocks noChangeAspect="1"/>
          </p:cNvGraphicFramePr>
          <p:nvPr>
            <p:extLst>
              <p:ext uri="{D42A27DB-BD31-4B8C-83A1-F6EECF244321}">
                <p14:modId xmlns:p14="http://schemas.microsoft.com/office/powerpoint/2010/main" val="1284053488"/>
              </p:ext>
            </p:extLst>
          </p:nvPr>
        </p:nvGraphicFramePr>
        <p:xfrm>
          <a:off x="9507320" y="4361694"/>
          <a:ext cx="1515585" cy="2137000"/>
        </p:xfrm>
        <a:graphic>
          <a:graphicData uri="http://schemas.openxmlformats.org/presentationml/2006/ole">
            <mc:AlternateContent xmlns:mc="http://schemas.openxmlformats.org/markup-compatibility/2006">
              <mc:Choice xmlns:v="urn:schemas-microsoft-com:vml" Requires="v">
                <p:oleObj spid="_x0000_s18460" name="CS ChemDraw Drawing" r:id="rId12" imgW="696009" imgH="979827" progId="ChemDraw.Document.6.0">
                  <p:embed/>
                </p:oleObj>
              </mc:Choice>
              <mc:Fallback>
                <p:oleObj name="CS ChemDraw Drawing" r:id="rId12" imgW="696009" imgH="979827" progId="ChemDraw.Document.6.0">
                  <p:embed/>
                  <p:pic>
                    <p:nvPicPr>
                      <p:cNvPr id="15" name="Object 14">
                        <a:extLst>
                          <a:ext uri="{FF2B5EF4-FFF2-40B4-BE49-F238E27FC236}">
                            <a16:creationId xmlns:a16="http://schemas.microsoft.com/office/drawing/2014/main" id="{B80BAB1B-2BD9-4378-9AFC-8B553131A720}"/>
                          </a:ext>
                        </a:extLst>
                      </p:cNvPr>
                      <p:cNvPicPr/>
                      <p:nvPr/>
                    </p:nvPicPr>
                    <p:blipFill>
                      <a:blip r:embed="rId13"/>
                      <a:stretch>
                        <a:fillRect/>
                      </a:stretch>
                    </p:blipFill>
                    <p:spPr>
                      <a:xfrm>
                        <a:off x="9507320" y="4361694"/>
                        <a:ext cx="1515585" cy="21370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0FEA6FB-99A1-45BB-B8D6-CE8ADD188B86}"/>
              </a:ext>
            </a:extLst>
          </p:cNvPr>
          <p:cNvGraphicFramePr>
            <a:graphicFrameLocks noChangeAspect="1"/>
          </p:cNvGraphicFramePr>
          <p:nvPr>
            <p:extLst>
              <p:ext uri="{D42A27DB-BD31-4B8C-83A1-F6EECF244321}">
                <p14:modId xmlns:p14="http://schemas.microsoft.com/office/powerpoint/2010/main" val="193174972"/>
              </p:ext>
            </p:extLst>
          </p:nvPr>
        </p:nvGraphicFramePr>
        <p:xfrm>
          <a:off x="3224039" y="2222131"/>
          <a:ext cx="5665787" cy="2136775"/>
        </p:xfrm>
        <a:graphic>
          <a:graphicData uri="http://schemas.openxmlformats.org/presentationml/2006/ole">
            <mc:AlternateContent xmlns:mc="http://schemas.openxmlformats.org/markup-compatibility/2006">
              <mc:Choice xmlns:v="urn:schemas-microsoft-com:vml" Requires="v">
                <p:oleObj spid="_x0000_s18461" name="CS ChemDraw Drawing" r:id="rId14" imgW="2610035" imgH="981403" progId="ChemDraw.Document.6.0">
                  <p:embed/>
                </p:oleObj>
              </mc:Choice>
              <mc:Fallback>
                <p:oleObj name="CS ChemDraw Drawing" r:id="rId14" imgW="2610035" imgH="981403" progId="ChemDraw.Document.6.0">
                  <p:embed/>
                  <p:pic>
                    <p:nvPicPr>
                      <p:cNvPr id="12" name="Object 11">
                        <a:extLst>
                          <a:ext uri="{FF2B5EF4-FFF2-40B4-BE49-F238E27FC236}">
                            <a16:creationId xmlns:a16="http://schemas.microsoft.com/office/drawing/2014/main" id="{F28C7078-B14E-497A-9113-A75792238E23}"/>
                          </a:ext>
                        </a:extLst>
                      </p:cNvPr>
                      <p:cNvPicPr/>
                      <p:nvPr/>
                    </p:nvPicPr>
                    <p:blipFill>
                      <a:blip r:embed="rId15"/>
                      <a:stretch>
                        <a:fillRect/>
                      </a:stretch>
                    </p:blipFill>
                    <p:spPr>
                      <a:xfrm>
                        <a:off x="3224039" y="2222131"/>
                        <a:ext cx="5665787" cy="21367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0A6AED54-9F81-458A-853D-5C87C8778F67}"/>
              </a:ext>
            </a:extLst>
          </p:cNvPr>
          <p:cNvGraphicFramePr>
            <a:graphicFrameLocks noChangeAspect="1"/>
          </p:cNvGraphicFramePr>
          <p:nvPr>
            <p:extLst>
              <p:ext uri="{D42A27DB-BD31-4B8C-83A1-F6EECF244321}">
                <p14:modId xmlns:p14="http://schemas.microsoft.com/office/powerpoint/2010/main" val="1656794056"/>
              </p:ext>
            </p:extLst>
          </p:nvPr>
        </p:nvGraphicFramePr>
        <p:xfrm>
          <a:off x="5362467" y="4571947"/>
          <a:ext cx="1476744" cy="2083332"/>
        </p:xfrm>
        <a:graphic>
          <a:graphicData uri="http://schemas.openxmlformats.org/presentationml/2006/ole">
            <mc:AlternateContent xmlns:mc="http://schemas.openxmlformats.org/markup-compatibility/2006">
              <mc:Choice xmlns:v="urn:schemas-microsoft-com:vml" Requires="v">
                <p:oleObj spid="_x0000_s18462" name="CS ChemDraw Drawing" r:id="rId16" imgW="686934" imgH="969185" progId="ChemDraw.Document.6.0">
                  <p:embed/>
                </p:oleObj>
              </mc:Choice>
              <mc:Fallback>
                <p:oleObj name="CS ChemDraw Drawing" r:id="rId16" imgW="686934" imgH="969185" progId="ChemDraw.Document.6.0">
                  <p:embed/>
                  <p:pic>
                    <p:nvPicPr>
                      <p:cNvPr id="13" name="Object 12">
                        <a:extLst>
                          <a:ext uri="{FF2B5EF4-FFF2-40B4-BE49-F238E27FC236}">
                            <a16:creationId xmlns:a16="http://schemas.microsoft.com/office/drawing/2014/main" id="{FEC37F1F-8743-4CBC-8824-64DD394251B3}"/>
                          </a:ext>
                        </a:extLst>
                      </p:cNvPr>
                      <p:cNvPicPr>
                        <a:picLocks noChangeAspect="1" noChangeArrowheads="1"/>
                      </p:cNvPicPr>
                      <p:nvPr/>
                    </p:nvPicPr>
                    <p:blipFill>
                      <a:blip r:embed="rId17"/>
                      <a:srcRect/>
                      <a:stretch>
                        <a:fillRect/>
                      </a:stretch>
                    </p:blipFill>
                    <p:spPr bwMode="auto">
                      <a:xfrm>
                        <a:off x="5362467" y="4571947"/>
                        <a:ext cx="1476744" cy="2083332"/>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A10663F3-98A7-485E-96A3-C0089397852E}"/>
              </a:ext>
            </a:extLst>
          </p:cNvPr>
          <p:cNvGraphicFramePr>
            <a:graphicFrameLocks noChangeAspect="1"/>
          </p:cNvGraphicFramePr>
          <p:nvPr>
            <p:extLst>
              <p:ext uri="{D42A27DB-BD31-4B8C-83A1-F6EECF244321}">
                <p14:modId xmlns:p14="http://schemas.microsoft.com/office/powerpoint/2010/main" val="2591717175"/>
              </p:ext>
            </p:extLst>
          </p:nvPr>
        </p:nvGraphicFramePr>
        <p:xfrm>
          <a:off x="0" y="1741117"/>
          <a:ext cx="2381981" cy="2119291"/>
        </p:xfrm>
        <a:graphic>
          <a:graphicData uri="http://schemas.openxmlformats.org/presentationml/2006/ole">
            <mc:AlternateContent xmlns:mc="http://schemas.openxmlformats.org/markup-compatibility/2006">
              <mc:Choice xmlns:v="urn:schemas-microsoft-com:vml" Requires="v">
                <p:oleObj spid="_x0000_s18463" name="CS ChemDraw Drawing" r:id="rId18" imgW="1087810" imgH="968791" progId="ChemDraw.Document.6.0">
                  <p:embed/>
                </p:oleObj>
              </mc:Choice>
              <mc:Fallback>
                <p:oleObj name="CS ChemDraw Drawing" r:id="rId18" imgW="1087810" imgH="968791" progId="ChemDraw.Document.6.0">
                  <p:embed/>
                  <p:pic>
                    <p:nvPicPr>
                      <p:cNvPr id="7" name="Object 6">
                        <a:extLst>
                          <a:ext uri="{FF2B5EF4-FFF2-40B4-BE49-F238E27FC236}">
                            <a16:creationId xmlns:a16="http://schemas.microsoft.com/office/drawing/2014/main" id="{3BFA43DF-46A8-474E-AEAF-0F0DC85D10BB}"/>
                          </a:ext>
                        </a:extLst>
                      </p:cNvPr>
                      <p:cNvPicPr>
                        <a:picLocks noChangeAspect="1" noChangeArrowheads="1"/>
                      </p:cNvPicPr>
                      <p:nvPr/>
                    </p:nvPicPr>
                    <p:blipFill>
                      <a:blip r:embed="rId19"/>
                      <a:srcRect/>
                      <a:stretch>
                        <a:fillRect/>
                      </a:stretch>
                    </p:blipFill>
                    <p:spPr bwMode="auto">
                      <a:xfrm>
                        <a:off x="0" y="1741117"/>
                        <a:ext cx="2381981" cy="2119291"/>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A88FB0C4-E652-4873-B54E-6A6BFA928A56}"/>
              </a:ext>
            </a:extLst>
          </p:cNvPr>
          <p:cNvGraphicFramePr>
            <a:graphicFrameLocks noChangeAspect="1"/>
          </p:cNvGraphicFramePr>
          <p:nvPr>
            <p:extLst>
              <p:ext uri="{D42A27DB-BD31-4B8C-83A1-F6EECF244321}">
                <p14:modId xmlns:p14="http://schemas.microsoft.com/office/powerpoint/2010/main" val="729650531"/>
              </p:ext>
            </p:extLst>
          </p:nvPr>
        </p:nvGraphicFramePr>
        <p:xfrm>
          <a:off x="9805814" y="1215025"/>
          <a:ext cx="2289050" cy="2145235"/>
        </p:xfrm>
        <a:graphic>
          <a:graphicData uri="http://schemas.openxmlformats.org/presentationml/2006/ole">
            <mc:AlternateContent xmlns:mc="http://schemas.openxmlformats.org/markup-compatibility/2006">
              <mc:Choice xmlns:v="urn:schemas-microsoft-com:vml" Requires="v">
                <p:oleObj spid="_x0000_s18464" name="CS ChemDraw Drawing" r:id="rId20" imgW="1032966" imgH="968791" progId="ChemDraw.Document.6.0">
                  <p:embed/>
                </p:oleObj>
              </mc:Choice>
              <mc:Fallback>
                <p:oleObj name="CS ChemDraw Drawing" r:id="rId20" imgW="1032966" imgH="968791" progId="ChemDraw.Document.6.0">
                  <p:embed/>
                  <p:pic>
                    <p:nvPicPr>
                      <p:cNvPr id="9" name="Object 8">
                        <a:extLst>
                          <a:ext uri="{FF2B5EF4-FFF2-40B4-BE49-F238E27FC236}">
                            <a16:creationId xmlns:a16="http://schemas.microsoft.com/office/drawing/2014/main" id="{32B77B24-F836-47AF-9219-1F9D79983586}"/>
                          </a:ext>
                        </a:extLst>
                      </p:cNvPr>
                      <p:cNvPicPr>
                        <a:picLocks noChangeAspect="1" noChangeArrowheads="1"/>
                      </p:cNvPicPr>
                      <p:nvPr/>
                    </p:nvPicPr>
                    <p:blipFill>
                      <a:blip r:embed="rId21"/>
                      <a:srcRect/>
                      <a:stretch>
                        <a:fillRect/>
                      </a:stretch>
                    </p:blipFill>
                    <p:spPr bwMode="auto">
                      <a:xfrm>
                        <a:off x="9805814" y="1215025"/>
                        <a:ext cx="2289050" cy="2145235"/>
                      </a:xfrm>
                      <a:prstGeom prst="rect">
                        <a:avLst/>
                      </a:prstGeom>
                      <a:noFill/>
                    </p:spPr>
                  </p:pic>
                </p:oleObj>
              </mc:Fallback>
            </mc:AlternateContent>
          </a:graphicData>
        </a:graphic>
      </p:graphicFrame>
      <p:graphicFrame>
        <p:nvGraphicFramePr>
          <p:cNvPr id="22" name="Object 21">
            <a:extLst>
              <a:ext uri="{FF2B5EF4-FFF2-40B4-BE49-F238E27FC236}">
                <a16:creationId xmlns:a16="http://schemas.microsoft.com/office/drawing/2014/main" id="{19C5CD90-D17D-4470-8B9B-5FC0975000CE}"/>
              </a:ext>
            </a:extLst>
          </p:cNvPr>
          <p:cNvGraphicFramePr>
            <a:graphicFrameLocks noChangeAspect="1"/>
          </p:cNvGraphicFramePr>
          <p:nvPr>
            <p:extLst>
              <p:ext uri="{D42A27DB-BD31-4B8C-83A1-F6EECF244321}">
                <p14:modId xmlns:p14="http://schemas.microsoft.com/office/powerpoint/2010/main" val="1362766299"/>
              </p:ext>
            </p:extLst>
          </p:nvPr>
        </p:nvGraphicFramePr>
        <p:xfrm>
          <a:off x="186434" y="3770657"/>
          <a:ext cx="1830256" cy="3087343"/>
        </p:xfrm>
        <a:graphic>
          <a:graphicData uri="http://schemas.openxmlformats.org/presentationml/2006/ole">
            <mc:AlternateContent xmlns:mc="http://schemas.openxmlformats.org/markup-compatibility/2006">
              <mc:Choice xmlns:v="urn:schemas-microsoft-com:vml" Requires="v">
                <p:oleObj spid="_x0000_s18465" name="CS ChemDraw Drawing" r:id="rId22" imgW="848705" imgH="1432297" progId="ChemDraw.Document.6.0">
                  <p:embed/>
                </p:oleObj>
              </mc:Choice>
              <mc:Fallback>
                <p:oleObj name="CS ChemDraw Drawing" r:id="rId22" imgW="848705" imgH="1432297" progId="ChemDraw.Document.6.0">
                  <p:embed/>
                  <p:pic>
                    <p:nvPicPr>
                      <p:cNvPr id="11" name="Object 10">
                        <a:extLst>
                          <a:ext uri="{FF2B5EF4-FFF2-40B4-BE49-F238E27FC236}">
                            <a16:creationId xmlns:a16="http://schemas.microsoft.com/office/drawing/2014/main" id="{0BAA0D26-68CA-49C5-BEDE-487017AAC2AB}"/>
                          </a:ext>
                        </a:extLst>
                      </p:cNvPr>
                      <p:cNvPicPr>
                        <a:picLocks noChangeAspect="1" noChangeArrowheads="1"/>
                      </p:cNvPicPr>
                      <p:nvPr/>
                    </p:nvPicPr>
                    <p:blipFill>
                      <a:blip r:embed="rId23"/>
                      <a:srcRect/>
                      <a:stretch>
                        <a:fillRect/>
                      </a:stretch>
                    </p:blipFill>
                    <p:spPr bwMode="auto">
                      <a:xfrm>
                        <a:off x="186434" y="3770657"/>
                        <a:ext cx="1830256" cy="3087343"/>
                      </a:xfrm>
                      <a:prstGeom prst="rect">
                        <a:avLst/>
                      </a:prstGeom>
                      <a:noFill/>
                    </p:spPr>
                  </p:pic>
                </p:oleObj>
              </mc:Fallback>
            </mc:AlternateContent>
          </a:graphicData>
        </a:graphic>
      </p:graphicFrame>
      <p:graphicFrame>
        <p:nvGraphicFramePr>
          <p:cNvPr id="23" name="Object 22">
            <a:extLst>
              <a:ext uri="{FF2B5EF4-FFF2-40B4-BE49-F238E27FC236}">
                <a16:creationId xmlns:a16="http://schemas.microsoft.com/office/drawing/2014/main" id="{29AD6007-0420-4F40-BD7B-B7F32C5AF4E2}"/>
              </a:ext>
            </a:extLst>
          </p:cNvPr>
          <p:cNvGraphicFramePr>
            <a:graphicFrameLocks noChangeAspect="1"/>
          </p:cNvGraphicFramePr>
          <p:nvPr>
            <p:extLst>
              <p:ext uri="{D42A27DB-BD31-4B8C-83A1-F6EECF244321}">
                <p14:modId xmlns:p14="http://schemas.microsoft.com/office/powerpoint/2010/main" val="1289745591"/>
              </p:ext>
            </p:extLst>
          </p:nvPr>
        </p:nvGraphicFramePr>
        <p:xfrm>
          <a:off x="9498577" y="4321480"/>
          <a:ext cx="2445839" cy="2179723"/>
        </p:xfrm>
        <a:graphic>
          <a:graphicData uri="http://schemas.openxmlformats.org/presentationml/2006/ole">
            <mc:AlternateContent xmlns:mc="http://schemas.openxmlformats.org/markup-compatibility/2006">
              <mc:Choice xmlns:v="urn:schemas-microsoft-com:vml" Requires="v">
                <p:oleObj spid="_x0000_s18466" name="CS ChemDraw Drawing" r:id="rId24" imgW="1085049" imgH="968791" progId="ChemDraw.Document.6.0">
                  <p:embed/>
                </p:oleObj>
              </mc:Choice>
              <mc:Fallback>
                <p:oleObj name="CS ChemDraw Drawing" r:id="rId24" imgW="1085049" imgH="968791" progId="ChemDraw.Document.6.0">
                  <p:embed/>
                  <p:pic>
                    <p:nvPicPr>
                      <p:cNvPr id="14" name="Object 13">
                        <a:extLst>
                          <a:ext uri="{FF2B5EF4-FFF2-40B4-BE49-F238E27FC236}">
                            <a16:creationId xmlns:a16="http://schemas.microsoft.com/office/drawing/2014/main" id="{31C52496-00CC-48BA-B14E-8D609CE5D30A}"/>
                          </a:ext>
                        </a:extLst>
                      </p:cNvPr>
                      <p:cNvPicPr>
                        <a:picLocks noChangeAspect="1" noChangeArrowheads="1"/>
                      </p:cNvPicPr>
                      <p:nvPr/>
                    </p:nvPicPr>
                    <p:blipFill>
                      <a:blip r:embed="rId25"/>
                      <a:srcRect/>
                      <a:stretch>
                        <a:fillRect/>
                      </a:stretch>
                    </p:blipFill>
                    <p:spPr bwMode="auto">
                      <a:xfrm>
                        <a:off x="9498577" y="4321480"/>
                        <a:ext cx="2445839" cy="2179723"/>
                      </a:xfrm>
                      <a:prstGeom prst="rect">
                        <a:avLst/>
                      </a:prstGeom>
                      <a:noFill/>
                    </p:spPr>
                  </p:pic>
                </p:oleObj>
              </mc:Fallback>
            </mc:AlternateContent>
          </a:graphicData>
        </a:graphic>
      </p:graphicFrame>
    </p:spTree>
    <p:extLst>
      <p:ext uri="{BB962C8B-B14F-4D97-AF65-F5344CB8AC3E}">
        <p14:creationId xmlns:p14="http://schemas.microsoft.com/office/powerpoint/2010/main" val="136172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B554-372D-4F8B-AE80-10719B7C03E7}"/>
              </a:ext>
            </a:extLst>
          </p:cNvPr>
          <p:cNvSpPr>
            <a:spLocks noGrp="1"/>
          </p:cNvSpPr>
          <p:nvPr>
            <p:ph type="title"/>
          </p:nvPr>
        </p:nvSpPr>
        <p:spPr>
          <a:xfrm>
            <a:off x="0" y="0"/>
            <a:ext cx="10515600" cy="834887"/>
          </a:xfrm>
        </p:spPr>
        <p:txBody>
          <a:bodyPr>
            <a:normAutofit/>
          </a:bodyPr>
          <a:lstStyle/>
          <a:p>
            <a:r>
              <a:rPr lang="en-US" sz="3600" dirty="0">
                <a:latin typeface="Arial" panose="020B0604020202020204" pitchFamily="34" charset="0"/>
                <a:cs typeface="Arial" panose="020B0604020202020204" pitchFamily="34" charset="0"/>
              </a:rPr>
              <a:t>Aromatic fusions up to 4 rings</a:t>
            </a:r>
          </a:p>
        </p:txBody>
      </p:sp>
      <p:sp>
        <p:nvSpPr>
          <p:cNvPr id="3" name="Content Placeholder 2">
            <a:extLst>
              <a:ext uri="{FF2B5EF4-FFF2-40B4-BE49-F238E27FC236}">
                <a16:creationId xmlns:a16="http://schemas.microsoft.com/office/drawing/2014/main" id="{F66B8C72-A7D6-4E0E-8E9C-C8B24C71BD91}"/>
              </a:ext>
            </a:extLst>
          </p:cNvPr>
          <p:cNvSpPr>
            <a:spLocks noGrp="1"/>
          </p:cNvSpPr>
          <p:nvPr>
            <p:ph idx="1"/>
          </p:nvPr>
        </p:nvSpPr>
        <p:spPr>
          <a:xfrm>
            <a:off x="2644471" y="7242313"/>
            <a:ext cx="10515600" cy="1061624"/>
          </a:xfrm>
        </p:spPr>
        <p:txBody>
          <a:bodyPr/>
          <a:lstStyle/>
          <a:p>
            <a:r>
              <a:rPr lang="en-US" dirty="0"/>
              <a:t>dd </a:t>
            </a:r>
            <a:r>
              <a:rPr lang="en-US" dirty="0">
                <a:solidFill>
                  <a:srgbClr val="FF0000"/>
                </a:solidFill>
              </a:rPr>
              <a:t>(AI: what is it??)</a:t>
            </a:r>
          </a:p>
        </p:txBody>
      </p:sp>
      <p:sp>
        <p:nvSpPr>
          <p:cNvPr id="4" name="Slide Number Placeholder 3">
            <a:extLst>
              <a:ext uri="{FF2B5EF4-FFF2-40B4-BE49-F238E27FC236}">
                <a16:creationId xmlns:a16="http://schemas.microsoft.com/office/drawing/2014/main" id="{6CD7BE9A-0AB2-44E6-8F41-868F80D84E7C}"/>
              </a:ext>
            </a:extLst>
          </p:cNvPr>
          <p:cNvSpPr>
            <a:spLocks noGrp="1"/>
          </p:cNvSpPr>
          <p:nvPr>
            <p:ph type="sldNum" sz="quarter" idx="12"/>
          </p:nvPr>
        </p:nvSpPr>
        <p:spPr/>
        <p:txBody>
          <a:bodyPr/>
          <a:lstStyle/>
          <a:p>
            <a:fld id="{EA4F6970-68C5-4F59-A640-49707B823614}" type="slidenum">
              <a:rPr lang="en-US" smtClean="0"/>
              <a:t>2</a:t>
            </a:fld>
            <a:endParaRPr lang="en-US"/>
          </a:p>
        </p:txBody>
      </p:sp>
      <p:graphicFrame>
        <p:nvGraphicFramePr>
          <p:cNvPr id="5" name="Object 4">
            <a:extLst>
              <a:ext uri="{FF2B5EF4-FFF2-40B4-BE49-F238E27FC236}">
                <a16:creationId xmlns:a16="http://schemas.microsoft.com/office/drawing/2014/main" id="{FAE553A8-A5DC-4982-91C8-3D34C8100D7E}"/>
              </a:ext>
            </a:extLst>
          </p:cNvPr>
          <p:cNvGraphicFramePr>
            <a:graphicFrameLocks noChangeAspect="1"/>
          </p:cNvGraphicFramePr>
          <p:nvPr>
            <p:extLst>
              <p:ext uri="{D42A27DB-BD31-4B8C-83A1-F6EECF244321}">
                <p14:modId xmlns:p14="http://schemas.microsoft.com/office/powerpoint/2010/main" val="1923805732"/>
              </p:ext>
            </p:extLst>
          </p:nvPr>
        </p:nvGraphicFramePr>
        <p:xfrm>
          <a:off x="3164902" y="2432093"/>
          <a:ext cx="1362075" cy="1047750"/>
        </p:xfrm>
        <a:graphic>
          <a:graphicData uri="http://schemas.openxmlformats.org/presentationml/2006/ole">
            <mc:AlternateContent xmlns:mc="http://schemas.openxmlformats.org/markup-compatibility/2006">
              <mc:Choice xmlns:v="urn:schemas-microsoft-com:vml" Requires="v">
                <p:oleObj spid="_x0000_s2060" name="CS ChemDraw Drawing" r:id="rId4" imgW="744935" imgH="574259" progId="ChemDraw.Document.6.0">
                  <p:embed/>
                </p:oleObj>
              </mc:Choice>
              <mc:Fallback>
                <p:oleObj name="CS ChemDraw Drawing" r:id="rId4" imgW="744935" imgH="574259" progId="ChemDraw.Document.6.0">
                  <p:embed/>
                  <p:pic>
                    <p:nvPicPr>
                      <p:cNvPr id="26" name="Object 25">
                        <a:extLst>
                          <a:ext uri="{FF2B5EF4-FFF2-40B4-BE49-F238E27FC236}">
                            <a16:creationId xmlns:a16="http://schemas.microsoft.com/office/drawing/2014/main" id="{6D84E52F-3710-44EF-B408-875DF016FEAB}"/>
                          </a:ext>
                        </a:extLst>
                      </p:cNvPr>
                      <p:cNvPicPr/>
                      <p:nvPr/>
                    </p:nvPicPr>
                    <p:blipFill>
                      <a:blip r:embed="rId5"/>
                      <a:stretch>
                        <a:fillRect/>
                      </a:stretch>
                    </p:blipFill>
                    <p:spPr>
                      <a:xfrm>
                        <a:off x="3164902" y="2432093"/>
                        <a:ext cx="1362075" cy="10477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90049ED-3336-4B10-AE2A-5DCEB029C79E}"/>
              </a:ext>
            </a:extLst>
          </p:cNvPr>
          <p:cNvGraphicFramePr>
            <a:graphicFrameLocks noChangeAspect="1"/>
          </p:cNvGraphicFramePr>
          <p:nvPr>
            <p:extLst>
              <p:ext uri="{D42A27DB-BD31-4B8C-83A1-F6EECF244321}">
                <p14:modId xmlns:p14="http://schemas.microsoft.com/office/powerpoint/2010/main" val="1610195228"/>
              </p:ext>
            </p:extLst>
          </p:nvPr>
        </p:nvGraphicFramePr>
        <p:xfrm>
          <a:off x="832046" y="4979966"/>
          <a:ext cx="4167187" cy="1558925"/>
        </p:xfrm>
        <a:graphic>
          <a:graphicData uri="http://schemas.openxmlformats.org/presentationml/2006/ole">
            <mc:AlternateContent xmlns:mc="http://schemas.openxmlformats.org/markup-compatibility/2006">
              <mc:Choice xmlns:v="urn:schemas-microsoft-com:vml" Requires="v">
                <p:oleObj spid="_x0000_s2061" name="CS ChemDraw Drawing" r:id="rId6" imgW="2279786" imgH="852914" progId="ChemDraw.Document.6.0">
                  <p:embed/>
                </p:oleObj>
              </mc:Choice>
              <mc:Fallback>
                <p:oleObj name="CS ChemDraw Drawing" r:id="rId6" imgW="2279786" imgH="852914" progId="ChemDraw.Document.6.0">
                  <p:embed/>
                  <p:pic>
                    <p:nvPicPr>
                      <p:cNvPr id="5" name="Object 4">
                        <a:extLst>
                          <a:ext uri="{FF2B5EF4-FFF2-40B4-BE49-F238E27FC236}">
                            <a16:creationId xmlns:a16="http://schemas.microsoft.com/office/drawing/2014/main" id="{FAE553A8-A5DC-4982-91C8-3D34C8100D7E}"/>
                          </a:ext>
                        </a:extLst>
                      </p:cNvPr>
                      <p:cNvPicPr/>
                      <p:nvPr/>
                    </p:nvPicPr>
                    <p:blipFill>
                      <a:blip r:embed="rId7"/>
                      <a:stretch>
                        <a:fillRect/>
                      </a:stretch>
                    </p:blipFill>
                    <p:spPr>
                      <a:xfrm>
                        <a:off x="832046" y="4979966"/>
                        <a:ext cx="4167187" cy="15589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368C2BC-F2D8-4D7D-B6D9-D5900E27AD72}"/>
              </a:ext>
            </a:extLst>
          </p:cNvPr>
          <p:cNvGraphicFramePr>
            <a:graphicFrameLocks noChangeAspect="1"/>
          </p:cNvGraphicFramePr>
          <p:nvPr>
            <p:extLst>
              <p:ext uri="{D42A27DB-BD31-4B8C-83A1-F6EECF244321}">
                <p14:modId xmlns:p14="http://schemas.microsoft.com/office/powerpoint/2010/main" val="1808032538"/>
              </p:ext>
            </p:extLst>
          </p:nvPr>
        </p:nvGraphicFramePr>
        <p:xfrm>
          <a:off x="226018" y="991253"/>
          <a:ext cx="2413000" cy="3497262"/>
        </p:xfrm>
        <a:graphic>
          <a:graphicData uri="http://schemas.openxmlformats.org/presentationml/2006/ole">
            <mc:AlternateContent xmlns:mc="http://schemas.openxmlformats.org/markup-compatibility/2006">
              <mc:Choice xmlns:v="urn:schemas-microsoft-com:vml" Requires="v">
                <p:oleObj spid="_x0000_s2062" name="CS ChemDraw Drawing" r:id="rId8" imgW="1319419" imgH="1906445" progId="ChemDraw.Document.6.0">
                  <p:embed/>
                </p:oleObj>
              </mc:Choice>
              <mc:Fallback>
                <p:oleObj name="CS ChemDraw Drawing" r:id="rId8" imgW="1319419" imgH="1906445" progId="ChemDraw.Document.6.0">
                  <p:embed/>
                  <p:pic>
                    <p:nvPicPr>
                      <p:cNvPr id="5" name="Object 4">
                        <a:extLst>
                          <a:ext uri="{FF2B5EF4-FFF2-40B4-BE49-F238E27FC236}">
                            <a16:creationId xmlns:a16="http://schemas.microsoft.com/office/drawing/2014/main" id="{FAE553A8-A5DC-4982-91C8-3D34C8100D7E}"/>
                          </a:ext>
                        </a:extLst>
                      </p:cNvPr>
                      <p:cNvPicPr/>
                      <p:nvPr/>
                    </p:nvPicPr>
                    <p:blipFill>
                      <a:blip r:embed="rId9"/>
                      <a:stretch>
                        <a:fillRect/>
                      </a:stretch>
                    </p:blipFill>
                    <p:spPr>
                      <a:xfrm>
                        <a:off x="226018" y="991253"/>
                        <a:ext cx="2413000" cy="34972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720C880-2767-4A36-AB84-DDF8E9108364}"/>
              </a:ext>
            </a:extLst>
          </p:cNvPr>
          <p:cNvGraphicFramePr>
            <a:graphicFrameLocks noChangeAspect="1"/>
          </p:cNvGraphicFramePr>
          <p:nvPr>
            <p:extLst>
              <p:ext uri="{D42A27DB-BD31-4B8C-83A1-F6EECF244321}">
                <p14:modId xmlns:p14="http://schemas.microsoft.com/office/powerpoint/2010/main" val="2862298388"/>
              </p:ext>
            </p:extLst>
          </p:nvPr>
        </p:nvGraphicFramePr>
        <p:xfrm>
          <a:off x="8001771" y="1257592"/>
          <a:ext cx="4097337" cy="3816350"/>
        </p:xfrm>
        <a:graphic>
          <a:graphicData uri="http://schemas.openxmlformats.org/presentationml/2006/ole">
            <mc:AlternateContent xmlns:mc="http://schemas.openxmlformats.org/markup-compatibility/2006">
              <mc:Choice xmlns:v="urn:schemas-microsoft-com:vml" Requires="v">
                <p:oleObj spid="_x0000_s2063" name="CS ChemDraw Drawing" r:id="rId10" imgW="2241513" imgH="2085778" progId="ChemDraw.Document.6.0">
                  <p:embed/>
                </p:oleObj>
              </mc:Choice>
              <mc:Fallback>
                <p:oleObj name="CS ChemDraw Drawing" r:id="rId10" imgW="2241513" imgH="2085778" progId="ChemDraw.Document.6.0">
                  <p:embed/>
                  <p:pic>
                    <p:nvPicPr>
                      <p:cNvPr id="8" name="Object 7">
                        <a:extLst>
                          <a:ext uri="{FF2B5EF4-FFF2-40B4-BE49-F238E27FC236}">
                            <a16:creationId xmlns:a16="http://schemas.microsoft.com/office/drawing/2014/main" id="{C368C2BC-F2D8-4D7D-B6D9-D5900E27AD72}"/>
                          </a:ext>
                        </a:extLst>
                      </p:cNvPr>
                      <p:cNvPicPr/>
                      <p:nvPr/>
                    </p:nvPicPr>
                    <p:blipFill>
                      <a:blip r:embed="rId11"/>
                      <a:stretch>
                        <a:fillRect/>
                      </a:stretch>
                    </p:blipFill>
                    <p:spPr>
                      <a:xfrm>
                        <a:off x="8001771" y="1257592"/>
                        <a:ext cx="4097337" cy="38163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F6D432E-47A7-4869-926D-58F38567E34B}"/>
              </a:ext>
            </a:extLst>
          </p:cNvPr>
          <p:cNvGraphicFramePr>
            <a:graphicFrameLocks noChangeAspect="1"/>
          </p:cNvGraphicFramePr>
          <p:nvPr>
            <p:extLst>
              <p:ext uri="{D42A27DB-BD31-4B8C-83A1-F6EECF244321}">
                <p14:modId xmlns:p14="http://schemas.microsoft.com/office/powerpoint/2010/main" val="1828404907"/>
              </p:ext>
            </p:extLst>
          </p:nvPr>
        </p:nvGraphicFramePr>
        <p:xfrm>
          <a:off x="5273458" y="1233024"/>
          <a:ext cx="2100429" cy="3837110"/>
        </p:xfrm>
        <a:graphic>
          <a:graphicData uri="http://schemas.openxmlformats.org/presentationml/2006/ole">
            <mc:AlternateContent xmlns:mc="http://schemas.openxmlformats.org/markup-compatibility/2006">
              <mc:Choice xmlns:v="urn:schemas-microsoft-com:vml" Requires="v">
                <p:oleObj spid="_x0000_s2064" name="CS ChemDraw Drawing" r:id="rId12" imgW="689939" imgH="1259869" progId="ChemDraw.Document.6.0">
                  <p:embed/>
                </p:oleObj>
              </mc:Choice>
              <mc:Fallback>
                <p:oleObj name="CS ChemDraw Drawing" r:id="rId12" imgW="689939" imgH="1259869" progId="ChemDraw.Document.6.0">
                  <p:embed/>
                  <p:pic>
                    <p:nvPicPr>
                      <p:cNvPr id="8" name="Object 7">
                        <a:extLst>
                          <a:ext uri="{FF2B5EF4-FFF2-40B4-BE49-F238E27FC236}">
                            <a16:creationId xmlns:a16="http://schemas.microsoft.com/office/drawing/2014/main" id="{C368C2BC-F2D8-4D7D-B6D9-D5900E27AD72}"/>
                          </a:ext>
                        </a:extLst>
                      </p:cNvPr>
                      <p:cNvPicPr/>
                      <p:nvPr/>
                    </p:nvPicPr>
                    <p:blipFill>
                      <a:blip r:embed="rId13"/>
                      <a:stretch>
                        <a:fillRect/>
                      </a:stretch>
                    </p:blipFill>
                    <p:spPr>
                      <a:xfrm>
                        <a:off x="5273458" y="1233024"/>
                        <a:ext cx="2100429" cy="3837110"/>
                      </a:xfrm>
                      <a:prstGeom prst="rect">
                        <a:avLst/>
                      </a:prstGeom>
                    </p:spPr>
                  </p:pic>
                </p:oleObj>
              </mc:Fallback>
            </mc:AlternateContent>
          </a:graphicData>
        </a:graphic>
      </p:graphicFrame>
    </p:spTree>
    <p:extLst>
      <p:ext uri="{BB962C8B-B14F-4D97-AF65-F5344CB8AC3E}">
        <p14:creationId xmlns:p14="http://schemas.microsoft.com/office/powerpoint/2010/main" val="172173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940-BDC2-4D5A-89EA-589A49708FF1}"/>
              </a:ext>
            </a:extLst>
          </p:cNvPr>
          <p:cNvSpPr>
            <a:spLocks noGrp="1"/>
          </p:cNvSpPr>
          <p:nvPr>
            <p:ph type="title"/>
          </p:nvPr>
        </p:nvSpPr>
        <p:spPr>
          <a:xfrm>
            <a:off x="0" y="0"/>
            <a:ext cx="10515600" cy="1007165"/>
          </a:xfrm>
        </p:spPr>
        <p:txBody>
          <a:bodyPr>
            <a:normAutofit fontScale="90000"/>
          </a:bodyPr>
          <a:lstStyle/>
          <a:p>
            <a:r>
              <a:rPr lang="en-US" dirty="0">
                <a:latin typeface="Arial" panose="020B0604020202020204" pitchFamily="34" charset="0"/>
                <a:cs typeface="Arial" panose="020B0604020202020204" pitchFamily="34" charset="0"/>
              </a:rPr>
              <a:t>De novo photochemical synthesis of non-symmetric pyrenes</a:t>
            </a:r>
          </a:p>
        </p:txBody>
      </p:sp>
      <p:graphicFrame>
        <p:nvGraphicFramePr>
          <p:cNvPr id="7" name="Object 6">
            <a:extLst>
              <a:ext uri="{FF2B5EF4-FFF2-40B4-BE49-F238E27FC236}">
                <a16:creationId xmlns:a16="http://schemas.microsoft.com/office/drawing/2014/main" id="{77C64052-BC8F-4BCB-90D8-4A2C6C5661DC}"/>
              </a:ext>
            </a:extLst>
          </p:cNvPr>
          <p:cNvGraphicFramePr>
            <a:graphicFrameLocks noChangeAspect="1"/>
          </p:cNvGraphicFramePr>
          <p:nvPr>
            <p:extLst>
              <p:ext uri="{D42A27DB-BD31-4B8C-83A1-F6EECF244321}">
                <p14:modId xmlns:p14="http://schemas.microsoft.com/office/powerpoint/2010/main" val="1984414355"/>
              </p:ext>
            </p:extLst>
          </p:nvPr>
        </p:nvGraphicFramePr>
        <p:xfrm>
          <a:off x="1590980" y="3388791"/>
          <a:ext cx="8656638" cy="2605087"/>
        </p:xfrm>
        <a:graphic>
          <a:graphicData uri="http://schemas.openxmlformats.org/presentationml/2006/ole">
            <mc:AlternateContent xmlns:mc="http://schemas.openxmlformats.org/markup-compatibility/2006">
              <mc:Choice xmlns:v="urn:schemas-microsoft-com:vml" Requires="v">
                <p:oleObj spid="_x0000_s19460" name="CS ChemDraw Drawing" r:id="rId4" imgW="3870664" imgH="1163889" progId="ChemDraw.Document.6.0">
                  <p:embed/>
                </p:oleObj>
              </mc:Choice>
              <mc:Fallback>
                <p:oleObj name="CS ChemDraw Drawing" r:id="rId4" imgW="3870664" imgH="1163889" progId="ChemDraw.Document.6.0">
                  <p:embed/>
                  <p:pic>
                    <p:nvPicPr>
                      <p:cNvPr id="7" name="Object 6">
                        <a:extLst>
                          <a:ext uri="{FF2B5EF4-FFF2-40B4-BE49-F238E27FC236}">
                            <a16:creationId xmlns:a16="http://schemas.microsoft.com/office/drawing/2014/main" id="{77C64052-BC8F-4BCB-90D8-4A2C6C5661DC}"/>
                          </a:ext>
                        </a:extLst>
                      </p:cNvPr>
                      <p:cNvPicPr/>
                      <p:nvPr/>
                    </p:nvPicPr>
                    <p:blipFill>
                      <a:blip r:embed="rId5"/>
                      <a:stretch>
                        <a:fillRect/>
                      </a:stretch>
                    </p:blipFill>
                    <p:spPr>
                      <a:xfrm>
                        <a:off x="1590980" y="3388791"/>
                        <a:ext cx="8656638" cy="2605087"/>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B69E3F8-968C-4340-ABA5-9DD16E8193AF}"/>
              </a:ext>
            </a:extLst>
          </p:cNvPr>
          <p:cNvSpPr>
            <a:spLocks noGrp="1"/>
          </p:cNvSpPr>
          <p:nvPr>
            <p:ph type="sldNum" sz="quarter" idx="12"/>
          </p:nvPr>
        </p:nvSpPr>
        <p:spPr/>
        <p:txBody>
          <a:bodyPr/>
          <a:lstStyle/>
          <a:p>
            <a:fld id="{EA4F6970-68C5-4F59-A640-49707B823614}" type="slidenum">
              <a:rPr lang="en-US" smtClean="0"/>
              <a:t>20</a:t>
            </a:fld>
            <a:endParaRPr lang="en-US"/>
          </a:p>
        </p:txBody>
      </p:sp>
      <p:sp>
        <p:nvSpPr>
          <p:cNvPr id="10" name="Rectangle 9">
            <a:extLst>
              <a:ext uri="{FF2B5EF4-FFF2-40B4-BE49-F238E27FC236}">
                <a16:creationId xmlns:a16="http://schemas.microsoft.com/office/drawing/2014/main" id="{570D5FAC-A2C9-4697-BE2B-1D6FB76911FE}"/>
              </a:ext>
            </a:extLst>
          </p:cNvPr>
          <p:cNvSpPr/>
          <p:nvPr/>
        </p:nvSpPr>
        <p:spPr>
          <a:xfrm>
            <a:off x="3961403" y="1927732"/>
            <a:ext cx="3842312" cy="646331"/>
          </a:xfrm>
          <a:prstGeom prst="rect">
            <a:avLst/>
          </a:prstGeom>
        </p:spPr>
        <p:txBody>
          <a:bodyPr wrap="square">
            <a:spAutoFit/>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Short synthesis</a:t>
            </a:r>
          </a:p>
        </p:txBody>
      </p:sp>
      <p:sp>
        <p:nvSpPr>
          <p:cNvPr id="3" name="TextBox 2"/>
          <p:cNvSpPr txBox="1"/>
          <p:nvPr/>
        </p:nvSpPr>
        <p:spPr>
          <a:xfrm>
            <a:off x="-5657850" y="1749548"/>
            <a:ext cx="4895850" cy="3108543"/>
          </a:xfrm>
          <a:prstGeom prst="rect">
            <a:avLst/>
          </a:prstGeom>
          <a:noFill/>
        </p:spPr>
        <p:txBody>
          <a:bodyPr wrap="square" rtlCol="0">
            <a:spAutoFit/>
          </a:bodyPr>
          <a:lstStyle/>
          <a:p>
            <a:r>
              <a:rPr lang="en-US" sz="2800" dirty="0">
                <a:solidFill>
                  <a:srgbClr val="FF0000"/>
                </a:solidFill>
              </a:rPr>
              <a:t>Make transition from other peoples work to your work very clear </a:t>
            </a:r>
          </a:p>
          <a:p>
            <a:r>
              <a:rPr lang="en-US" sz="2800" dirty="0">
                <a:solidFill>
                  <a:srgbClr val="FF0000"/>
                </a:solidFill>
              </a:rPr>
              <a:t>	Issues with previous methods include…</a:t>
            </a:r>
          </a:p>
          <a:p>
            <a:r>
              <a:rPr lang="en-US" sz="2800" dirty="0">
                <a:solidFill>
                  <a:srgbClr val="FF0000"/>
                </a:solidFill>
              </a:rPr>
              <a:t>	Goal of this project is to make … with improved….</a:t>
            </a:r>
          </a:p>
        </p:txBody>
      </p:sp>
      <p:sp>
        <p:nvSpPr>
          <p:cNvPr id="8" name="TextBox 7"/>
          <p:cNvSpPr txBox="1"/>
          <p:nvPr/>
        </p:nvSpPr>
        <p:spPr>
          <a:xfrm>
            <a:off x="5009468" y="6871235"/>
            <a:ext cx="4895850" cy="1384995"/>
          </a:xfrm>
          <a:prstGeom prst="rect">
            <a:avLst/>
          </a:prstGeom>
          <a:noFill/>
        </p:spPr>
        <p:txBody>
          <a:bodyPr wrap="square" rtlCol="0">
            <a:spAutoFit/>
          </a:bodyPr>
          <a:lstStyle/>
          <a:p>
            <a:r>
              <a:rPr lang="en-US" sz="2800" dirty="0">
                <a:solidFill>
                  <a:srgbClr val="FF0000"/>
                </a:solidFill>
              </a:rPr>
              <a:t>Do you want all three products? Why do you propose all three? Highlight goal product?</a:t>
            </a:r>
          </a:p>
        </p:txBody>
      </p:sp>
    </p:spTree>
    <p:extLst>
      <p:ext uri="{BB962C8B-B14F-4D97-AF65-F5344CB8AC3E}">
        <p14:creationId xmlns:p14="http://schemas.microsoft.com/office/powerpoint/2010/main" val="29741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FEB4-ED33-4824-971B-E00F32334C64}"/>
              </a:ext>
            </a:extLst>
          </p:cNvPr>
          <p:cNvSpPr>
            <a:spLocks noGrp="1"/>
          </p:cNvSpPr>
          <p:nvPr>
            <p:ph type="title"/>
          </p:nvPr>
        </p:nvSpPr>
        <p:spPr>
          <a:xfrm>
            <a:off x="0" y="1"/>
            <a:ext cx="10515600" cy="781878"/>
          </a:xfrm>
        </p:spPr>
        <p:txBody>
          <a:bodyPr>
            <a:normAutofit/>
          </a:bodyPr>
          <a:lstStyle/>
          <a:p>
            <a:r>
              <a:rPr lang="en-US" sz="3600" dirty="0">
                <a:latin typeface="Arial" panose="020B0604020202020204" pitchFamily="34" charset="0"/>
                <a:cs typeface="Arial" panose="020B0604020202020204" pitchFamily="34" charset="0"/>
              </a:rPr>
              <a:t>Retrosynthetic analysis</a:t>
            </a:r>
          </a:p>
        </p:txBody>
      </p:sp>
      <p:sp>
        <p:nvSpPr>
          <p:cNvPr id="3" name="Slide Number Placeholder 2">
            <a:extLst>
              <a:ext uri="{FF2B5EF4-FFF2-40B4-BE49-F238E27FC236}">
                <a16:creationId xmlns:a16="http://schemas.microsoft.com/office/drawing/2014/main" id="{9C716F75-B177-4776-8FD1-CEFD88699918}"/>
              </a:ext>
            </a:extLst>
          </p:cNvPr>
          <p:cNvSpPr>
            <a:spLocks noGrp="1"/>
          </p:cNvSpPr>
          <p:nvPr>
            <p:ph type="sldNum" sz="quarter" idx="12"/>
          </p:nvPr>
        </p:nvSpPr>
        <p:spPr/>
        <p:txBody>
          <a:bodyPr/>
          <a:lstStyle/>
          <a:p>
            <a:fld id="{EA4F6970-68C5-4F59-A640-49707B823614}" type="slidenum">
              <a:rPr lang="en-US" smtClean="0"/>
              <a:t>21</a:t>
            </a:fld>
            <a:endParaRPr lang="en-US"/>
          </a:p>
        </p:txBody>
      </p:sp>
      <p:graphicFrame>
        <p:nvGraphicFramePr>
          <p:cNvPr id="4" name="Object 3">
            <a:extLst>
              <a:ext uri="{FF2B5EF4-FFF2-40B4-BE49-F238E27FC236}">
                <a16:creationId xmlns:a16="http://schemas.microsoft.com/office/drawing/2014/main" id="{69273CC3-00B8-4556-AFDC-4D2F9507F0C7}"/>
              </a:ext>
            </a:extLst>
          </p:cNvPr>
          <p:cNvGraphicFramePr>
            <a:graphicFrameLocks noChangeAspect="1"/>
          </p:cNvGraphicFramePr>
          <p:nvPr>
            <p:extLst>
              <p:ext uri="{D42A27DB-BD31-4B8C-83A1-F6EECF244321}">
                <p14:modId xmlns:p14="http://schemas.microsoft.com/office/powerpoint/2010/main" val="2384685735"/>
              </p:ext>
            </p:extLst>
          </p:nvPr>
        </p:nvGraphicFramePr>
        <p:xfrm>
          <a:off x="395107" y="1895094"/>
          <a:ext cx="4791075" cy="1454150"/>
        </p:xfrm>
        <a:graphic>
          <a:graphicData uri="http://schemas.openxmlformats.org/presentationml/2006/ole">
            <mc:AlternateContent xmlns:mc="http://schemas.openxmlformats.org/markup-compatibility/2006">
              <mc:Choice xmlns:v="urn:schemas-microsoft-com:vml" Requires="v">
                <p:oleObj spid="_x0000_s20498" name="CS ChemDraw Drawing" r:id="rId4" imgW="3224370" imgH="979827" progId="ChemDraw.Document.6.0">
                  <p:embed/>
                </p:oleObj>
              </mc:Choice>
              <mc:Fallback>
                <p:oleObj name="CS ChemDraw Drawing" r:id="rId4" imgW="3224370" imgH="979827" progId="ChemDraw.Document.6.0">
                  <p:embed/>
                  <p:pic>
                    <p:nvPicPr>
                      <p:cNvPr id="4" name="Object 3">
                        <a:extLst>
                          <a:ext uri="{FF2B5EF4-FFF2-40B4-BE49-F238E27FC236}">
                            <a16:creationId xmlns:a16="http://schemas.microsoft.com/office/drawing/2014/main" id="{69273CC3-00B8-4556-AFDC-4D2F9507F0C7}"/>
                          </a:ext>
                        </a:extLst>
                      </p:cNvPr>
                      <p:cNvPicPr/>
                      <p:nvPr/>
                    </p:nvPicPr>
                    <p:blipFill>
                      <a:blip r:embed="rId5"/>
                      <a:stretch>
                        <a:fillRect/>
                      </a:stretch>
                    </p:blipFill>
                    <p:spPr>
                      <a:xfrm>
                        <a:off x="395107" y="1895094"/>
                        <a:ext cx="4791075" cy="14541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FF87D8C-F1E9-4DBF-88A0-D3A520D71060}"/>
              </a:ext>
            </a:extLst>
          </p:cNvPr>
          <p:cNvGraphicFramePr>
            <a:graphicFrameLocks noChangeAspect="1"/>
          </p:cNvGraphicFramePr>
          <p:nvPr>
            <p:extLst>
              <p:ext uri="{D42A27DB-BD31-4B8C-83A1-F6EECF244321}">
                <p14:modId xmlns:p14="http://schemas.microsoft.com/office/powerpoint/2010/main" val="1287792601"/>
              </p:ext>
            </p:extLst>
          </p:nvPr>
        </p:nvGraphicFramePr>
        <p:xfrm>
          <a:off x="5335435" y="1678510"/>
          <a:ext cx="2255838" cy="1479550"/>
        </p:xfrm>
        <a:graphic>
          <a:graphicData uri="http://schemas.openxmlformats.org/presentationml/2006/ole">
            <mc:AlternateContent xmlns:mc="http://schemas.openxmlformats.org/markup-compatibility/2006">
              <mc:Choice xmlns:v="urn:schemas-microsoft-com:vml" Requires="v">
                <p:oleObj spid="_x0000_s20499" name="CS ChemDraw Drawing" r:id="rId6" imgW="1478033" imgH="968791" progId="ChemDraw.Document.6.0">
                  <p:embed/>
                </p:oleObj>
              </mc:Choice>
              <mc:Fallback>
                <p:oleObj name="CS ChemDraw Drawing" r:id="rId6" imgW="1478033" imgH="968791" progId="ChemDraw.Document.6.0">
                  <p:embed/>
                  <p:pic>
                    <p:nvPicPr>
                      <p:cNvPr id="5" name="Object 4">
                        <a:extLst>
                          <a:ext uri="{FF2B5EF4-FFF2-40B4-BE49-F238E27FC236}">
                            <a16:creationId xmlns:a16="http://schemas.microsoft.com/office/drawing/2014/main" id="{0FF87D8C-F1E9-4DBF-88A0-D3A520D71060}"/>
                          </a:ext>
                        </a:extLst>
                      </p:cNvPr>
                      <p:cNvPicPr/>
                      <p:nvPr/>
                    </p:nvPicPr>
                    <p:blipFill>
                      <a:blip r:embed="rId7"/>
                      <a:stretch>
                        <a:fillRect/>
                      </a:stretch>
                    </p:blipFill>
                    <p:spPr>
                      <a:xfrm>
                        <a:off x="5335435" y="1678510"/>
                        <a:ext cx="2255838" cy="14795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0378893-E964-4F23-85F5-FE306DEC9A7A}"/>
              </a:ext>
            </a:extLst>
          </p:cNvPr>
          <p:cNvGraphicFramePr>
            <a:graphicFrameLocks noChangeAspect="1"/>
          </p:cNvGraphicFramePr>
          <p:nvPr>
            <p:extLst>
              <p:ext uri="{D42A27DB-BD31-4B8C-83A1-F6EECF244321}">
                <p14:modId xmlns:p14="http://schemas.microsoft.com/office/powerpoint/2010/main" val="1107472585"/>
              </p:ext>
            </p:extLst>
          </p:nvPr>
        </p:nvGraphicFramePr>
        <p:xfrm>
          <a:off x="9002408" y="1853134"/>
          <a:ext cx="2566987" cy="1296987"/>
        </p:xfrm>
        <a:graphic>
          <a:graphicData uri="http://schemas.openxmlformats.org/presentationml/2006/ole">
            <mc:AlternateContent xmlns:mc="http://schemas.openxmlformats.org/markup-compatibility/2006">
              <mc:Choice xmlns:v="urn:schemas-microsoft-com:vml" Requires="v">
                <p:oleObj spid="_x0000_s20500" name="CS ChemDraw Drawing" r:id="rId8" imgW="1680444" imgH="848579" progId="ChemDraw.Document.6.0">
                  <p:embed/>
                </p:oleObj>
              </mc:Choice>
              <mc:Fallback>
                <p:oleObj name="CS ChemDraw Drawing" r:id="rId8" imgW="1680444" imgH="848579" progId="ChemDraw.Document.6.0">
                  <p:embed/>
                  <p:pic>
                    <p:nvPicPr>
                      <p:cNvPr id="5" name="Object 4">
                        <a:extLst>
                          <a:ext uri="{FF2B5EF4-FFF2-40B4-BE49-F238E27FC236}">
                            <a16:creationId xmlns:a16="http://schemas.microsoft.com/office/drawing/2014/main" id="{0FF87D8C-F1E9-4DBF-88A0-D3A520D71060}"/>
                          </a:ext>
                        </a:extLst>
                      </p:cNvPr>
                      <p:cNvPicPr/>
                      <p:nvPr/>
                    </p:nvPicPr>
                    <p:blipFill>
                      <a:blip r:embed="rId9"/>
                      <a:stretch>
                        <a:fillRect/>
                      </a:stretch>
                    </p:blipFill>
                    <p:spPr>
                      <a:xfrm>
                        <a:off x="9002408" y="1853134"/>
                        <a:ext cx="2566987" cy="129698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7FADFF11-EDA9-492F-AA1F-639F5FA7FF01}"/>
              </a:ext>
            </a:extLst>
          </p:cNvPr>
          <p:cNvGraphicFramePr>
            <a:graphicFrameLocks noChangeAspect="1"/>
          </p:cNvGraphicFramePr>
          <p:nvPr>
            <p:extLst>
              <p:ext uri="{D42A27DB-BD31-4B8C-83A1-F6EECF244321}">
                <p14:modId xmlns:p14="http://schemas.microsoft.com/office/powerpoint/2010/main" val="4196256508"/>
              </p:ext>
            </p:extLst>
          </p:nvPr>
        </p:nvGraphicFramePr>
        <p:xfrm>
          <a:off x="0" y="4743299"/>
          <a:ext cx="3444875" cy="1062038"/>
        </p:xfrm>
        <a:graphic>
          <a:graphicData uri="http://schemas.openxmlformats.org/presentationml/2006/ole">
            <mc:AlternateContent xmlns:mc="http://schemas.openxmlformats.org/markup-compatibility/2006">
              <mc:Choice xmlns:v="urn:schemas-microsoft-com:vml" Requires="v">
                <p:oleObj spid="_x0000_s20501" name="CS ChemDraw Drawing" r:id="rId10" imgW="2258085" imgH="694865" progId="ChemDraw.Document.6.0">
                  <p:embed/>
                </p:oleObj>
              </mc:Choice>
              <mc:Fallback>
                <p:oleObj name="CS ChemDraw Drawing" r:id="rId10" imgW="2258085" imgH="694865" progId="ChemDraw.Document.6.0">
                  <p:embed/>
                  <p:pic>
                    <p:nvPicPr>
                      <p:cNvPr id="13" name="Object 12">
                        <a:extLst>
                          <a:ext uri="{FF2B5EF4-FFF2-40B4-BE49-F238E27FC236}">
                            <a16:creationId xmlns:a16="http://schemas.microsoft.com/office/drawing/2014/main" id="{D0378893-E964-4F23-85F5-FE306DEC9A7A}"/>
                          </a:ext>
                        </a:extLst>
                      </p:cNvPr>
                      <p:cNvPicPr/>
                      <p:nvPr/>
                    </p:nvPicPr>
                    <p:blipFill>
                      <a:blip r:embed="rId11"/>
                      <a:stretch>
                        <a:fillRect/>
                      </a:stretch>
                    </p:blipFill>
                    <p:spPr>
                      <a:xfrm>
                        <a:off x="0" y="4743299"/>
                        <a:ext cx="3444875" cy="106203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9E97438-B637-4A27-B3E6-1D0ABC37A311}"/>
              </a:ext>
            </a:extLst>
          </p:cNvPr>
          <p:cNvGraphicFramePr>
            <a:graphicFrameLocks noChangeAspect="1"/>
          </p:cNvGraphicFramePr>
          <p:nvPr>
            <p:extLst>
              <p:ext uri="{D42A27DB-BD31-4B8C-83A1-F6EECF244321}">
                <p14:modId xmlns:p14="http://schemas.microsoft.com/office/powerpoint/2010/main" val="2384828829"/>
              </p:ext>
            </p:extLst>
          </p:nvPr>
        </p:nvGraphicFramePr>
        <p:xfrm>
          <a:off x="3417846" y="4792815"/>
          <a:ext cx="2968625" cy="1060450"/>
        </p:xfrm>
        <a:graphic>
          <a:graphicData uri="http://schemas.openxmlformats.org/presentationml/2006/ole">
            <mc:AlternateContent xmlns:mc="http://schemas.openxmlformats.org/markup-compatibility/2006">
              <mc:Choice xmlns:v="urn:schemas-microsoft-com:vml" Requires="v">
                <p:oleObj spid="_x0000_s20502" name="CS ChemDraw Drawing" r:id="rId12" imgW="1947563" imgH="693289" progId="ChemDraw.Document.6.0">
                  <p:embed/>
                </p:oleObj>
              </mc:Choice>
              <mc:Fallback>
                <p:oleObj name="CS ChemDraw Drawing" r:id="rId12" imgW="1947563" imgH="693289" progId="ChemDraw.Document.6.0">
                  <p:embed/>
                  <p:pic>
                    <p:nvPicPr>
                      <p:cNvPr id="14" name="Object 13">
                        <a:extLst>
                          <a:ext uri="{FF2B5EF4-FFF2-40B4-BE49-F238E27FC236}">
                            <a16:creationId xmlns:a16="http://schemas.microsoft.com/office/drawing/2014/main" id="{7FADFF11-EDA9-492F-AA1F-639F5FA7FF01}"/>
                          </a:ext>
                        </a:extLst>
                      </p:cNvPr>
                      <p:cNvPicPr/>
                      <p:nvPr/>
                    </p:nvPicPr>
                    <p:blipFill>
                      <a:blip r:embed="rId13"/>
                      <a:stretch>
                        <a:fillRect/>
                      </a:stretch>
                    </p:blipFill>
                    <p:spPr>
                      <a:xfrm>
                        <a:off x="3417846" y="4792815"/>
                        <a:ext cx="2968625" cy="1060450"/>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B873FA01-80B0-40C6-B7E9-217AE4714208}"/>
              </a:ext>
            </a:extLst>
          </p:cNvPr>
          <p:cNvSpPr txBox="1"/>
          <p:nvPr/>
        </p:nvSpPr>
        <p:spPr>
          <a:xfrm>
            <a:off x="2502695" y="3839229"/>
            <a:ext cx="7117294"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 and Z isomers interconvert under photochemical conditions</a:t>
            </a:r>
          </a:p>
        </p:txBody>
      </p:sp>
      <p:graphicFrame>
        <p:nvGraphicFramePr>
          <p:cNvPr id="19" name="Object 18">
            <a:extLst>
              <a:ext uri="{FF2B5EF4-FFF2-40B4-BE49-F238E27FC236}">
                <a16:creationId xmlns:a16="http://schemas.microsoft.com/office/drawing/2014/main" id="{96EC32AF-3216-48FC-B1C0-60959A9F0E0E}"/>
              </a:ext>
            </a:extLst>
          </p:cNvPr>
          <p:cNvGraphicFramePr>
            <a:graphicFrameLocks noChangeAspect="1"/>
          </p:cNvGraphicFramePr>
          <p:nvPr>
            <p:extLst>
              <p:ext uri="{D42A27DB-BD31-4B8C-83A1-F6EECF244321}">
                <p14:modId xmlns:p14="http://schemas.microsoft.com/office/powerpoint/2010/main" val="595649384"/>
              </p:ext>
            </p:extLst>
          </p:nvPr>
        </p:nvGraphicFramePr>
        <p:xfrm>
          <a:off x="6402888" y="4420358"/>
          <a:ext cx="5343525" cy="1876425"/>
        </p:xfrm>
        <a:graphic>
          <a:graphicData uri="http://schemas.openxmlformats.org/presentationml/2006/ole">
            <mc:AlternateContent xmlns:mc="http://schemas.openxmlformats.org/markup-compatibility/2006">
              <mc:Choice xmlns:v="urn:schemas-microsoft-com:vml" Requires="v">
                <p:oleObj spid="_x0000_s20503" name="CS ChemDraw Drawing" r:id="rId14" imgW="3509639" imgH="1228134" progId="ChemDraw.Document.6.0">
                  <p:embed/>
                </p:oleObj>
              </mc:Choice>
              <mc:Fallback>
                <p:oleObj name="CS ChemDraw Drawing" r:id="rId14" imgW="3509639" imgH="1228134" progId="ChemDraw.Document.6.0">
                  <p:embed/>
                  <p:pic>
                    <p:nvPicPr>
                      <p:cNvPr id="16" name="Object 15">
                        <a:extLst>
                          <a:ext uri="{FF2B5EF4-FFF2-40B4-BE49-F238E27FC236}">
                            <a16:creationId xmlns:a16="http://schemas.microsoft.com/office/drawing/2014/main" id="{F9E97438-B637-4A27-B3E6-1D0ABC37A311}"/>
                          </a:ext>
                        </a:extLst>
                      </p:cNvPr>
                      <p:cNvPicPr/>
                      <p:nvPr/>
                    </p:nvPicPr>
                    <p:blipFill>
                      <a:blip r:embed="rId15"/>
                      <a:stretch>
                        <a:fillRect/>
                      </a:stretch>
                    </p:blipFill>
                    <p:spPr>
                      <a:xfrm>
                        <a:off x="6402888" y="4420358"/>
                        <a:ext cx="5343525" cy="18764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A3590EF-4024-4A45-8AA7-BE3BF8E7C768}"/>
              </a:ext>
            </a:extLst>
          </p:cNvPr>
          <p:cNvGraphicFramePr>
            <a:graphicFrameLocks noChangeAspect="1"/>
          </p:cNvGraphicFramePr>
          <p:nvPr>
            <p:extLst>
              <p:ext uri="{D42A27DB-BD31-4B8C-83A1-F6EECF244321}">
                <p14:modId xmlns:p14="http://schemas.microsoft.com/office/powerpoint/2010/main" val="3667128594"/>
              </p:ext>
            </p:extLst>
          </p:nvPr>
        </p:nvGraphicFramePr>
        <p:xfrm>
          <a:off x="7233867" y="902309"/>
          <a:ext cx="2974975" cy="1457325"/>
        </p:xfrm>
        <a:graphic>
          <a:graphicData uri="http://schemas.openxmlformats.org/presentationml/2006/ole">
            <mc:AlternateContent xmlns:mc="http://schemas.openxmlformats.org/markup-compatibility/2006">
              <mc:Choice xmlns:v="urn:schemas-microsoft-com:vml" Requires="v">
                <p:oleObj spid="_x0000_s20504" name="CS ChemDraw Drawing" r:id="rId16" imgW="1947563" imgH="953814" progId="ChemDraw.Document.6.0">
                  <p:embed/>
                </p:oleObj>
              </mc:Choice>
              <mc:Fallback>
                <p:oleObj name="CS ChemDraw Drawing" r:id="rId16" imgW="1947563" imgH="953814" progId="ChemDraw.Document.6.0">
                  <p:embed/>
                  <p:pic>
                    <p:nvPicPr>
                      <p:cNvPr id="5" name="Object 4">
                        <a:extLst>
                          <a:ext uri="{FF2B5EF4-FFF2-40B4-BE49-F238E27FC236}">
                            <a16:creationId xmlns:a16="http://schemas.microsoft.com/office/drawing/2014/main" id="{0FF87D8C-F1E9-4DBF-88A0-D3A520D71060}"/>
                          </a:ext>
                        </a:extLst>
                      </p:cNvPr>
                      <p:cNvPicPr/>
                      <p:nvPr/>
                    </p:nvPicPr>
                    <p:blipFill>
                      <a:blip r:embed="rId17"/>
                      <a:stretch>
                        <a:fillRect/>
                      </a:stretch>
                    </p:blipFill>
                    <p:spPr>
                      <a:xfrm>
                        <a:off x="7233867" y="902309"/>
                        <a:ext cx="2974975" cy="1457325"/>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F9435B27-E82E-41F1-A9F2-C871ED40DA13}"/>
              </a:ext>
            </a:extLst>
          </p:cNvPr>
          <p:cNvCxnSpPr/>
          <p:nvPr/>
        </p:nvCxnSpPr>
        <p:spPr>
          <a:xfrm>
            <a:off x="1941534" y="3670126"/>
            <a:ext cx="8354860" cy="0"/>
          </a:xfrm>
          <a:prstGeom prst="line">
            <a:avLst/>
          </a:prstGeom>
        </p:spPr>
        <p:style>
          <a:lnRef idx="3">
            <a:schemeClr val="dk1"/>
          </a:lnRef>
          <a:fillRef idx="0">
            <a:schemeClr val="dk1"/>
          </a:fillRef>
          <a:effectRef idx="2">
            <a:schemeClr val="dk1"/>
          </a:effectRef>
          <a:fontRef idx="minor">
            <a:schemeClr val="tx1"/>
          </a:fontRef>
        </p:style>
      </p:cxnSp>
      <p:sp>
        <p:nvSpPr>
          <p:cNvPr id="8" name="Rectangle 7">
            <a:extLst>
              <a:ext uri="{FF2B5EF4-FFF2-40B4-BE49-F238E27FC236}">
                <a16:creationId xmlns:a16="http://schemas.microsoft.com/office/drawing/2014/main" id="{69BB8F0C-5B5E-4A4C-A2EF-B216153CF396}"/>
              </a:ext>
            </a:extLst>
          </p:cNvPr>
          <p:cNvSpPr/>
          <p:nvPr/>
        </p:nvSpPr>
        <p:spPr>
          <a:xfrm>
            <a:off x="3432132" y="4747364"/>
            <a:ext cx="2956142" cy="12651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5" name="Object 14">
            <a:extLst>
              <a:ext uri="{FF2B5EF4-FFF2-40B4-BE49-F238E27FC236}">
                <a16:creationId xmlns:a16="http://schemas.microsoft.com/office/drawing/2014/main" id="{F3245825-4D78-472A-8289-1519B923500B}"/>
              </a:ext>
            </a:extLst>
          </p:cNvPr>
          <p:cNvGraphicFramePr>
            <a:graphicFrameLocks noChangeAspect="1"/>
          </p:cNvGraphicFramePr>
          <p:nvPr>
            <p:extLst>
              <p:ext uri="{D42A27DB-BD31-4B8C-83A1-F6EECF244321}">
                <p14:modId xmlns:p14="http://schemas.microsoft.com/office/powerpoint/2010/main" val="2680540164"/>
              </p:ext>
            </p:extLst>
          </p:nvPr>
        </p:nvGraphicFramePr>
        <p:xfrm>
          <a:off x="3419933" y="4795468"/>
          <a:ext cx="2968625" cy="1060450"/>
        </p:xfrm>
        <a:graphic>
          <a:graphicData uri="http://schemas.openxmlformats.org/presentationml/2006/ole">
            <mc:AlternateContent xmlns:mc="http://schemas.openxmlformats.org/markup-compatibility/2006">
              <mc:Choice xmlns:v="urn:schemas-microsoft-com:vml" Requires="v">
                <p:oleObj spid="_x0000_s20505" name="CS ChemDraw Drawing" r:id="rId18" imgW="1947563" imgH="693289" progId="ChemDraw.Document.6.0">
                  <p:embed/>
                </p:oleObj>
              </mc:Choice>
              <mc:Fallback>
                <p:oleObj name="CS ChemDraw Drawing" r:id="rId18" imgW="1947563" imgH="693289" progId="ChemDraw.Document.6.0">
                  <p:embed/>
                  <p:pic>
                    <p:nvPicPr>
                      <p:cNvPr id="16" name="Object 15">
                        <a:extLst>
                          <a:ext uri="{FF2B5EF4-FFF2-40B4-BE49-F238E27FC236}">
                            <a16:creationId xmlns:a16="http://schemas.microsoft.com/office/drawing/2014/main" id="{F9E97438-B637-4A27-B3E6-1D0ABC37A311}"/>
                          </a:ext>
                        </a:extLst>
                      </p:cNvPr>
                      <p:cNvPicPr/>
                      <p:nvPr/>
                    </p:nvPicPr>
                    <p:blipFill>
                      <a:blip r:embed="rId19"/>
                      <a:stretch>
                        <a:fillRect/>
                      </a:stretch>
                    </p:blipFill>
                    <p:spPr>
                      <a:xfrm>
                        <a:off x="3419933" y="4795468"/>
                        <a:ext cx="2968625" cy="1060450"/>
                      </a:xfrm>
                      <a:prstGeom prst="rect">
                        <a:avLst/>
                      </a:prstGeom>
                    </p:spPr>
                  </p:pic>
                </p:oleObj>
              </mc:Fallback>
            </mc:AlternateContent>
          </a:graphicData>
        </a:graphic>
      </p:graphicFrame>
    </p:spTree>
    <p:extLst>
      <p:ext uri="{BB962C8B-B14F-4D97-AF65-F5344CB8AC3E}">
        <p14:creationId xmlns:p14="http://schemas.microsoft.com/office/powerpoint/2010/main" val="362523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45FA-7077-4C6B-B781-B3D7376DA689}"/>
              </a:ext>
            </a:extLst>
          </p:cNvPr>
          <p:cNvSpPr>
            <a:spLocks noGrp="1"/>
          </p:cNvSpPr>
          <p:nvPr>
            <p:ph type="title"/>
          </p:nvPr>
        </p:nvSpPr>
        <p:spPr>
          <a:xfrm>
            <a:off x="0" y="1"/>
            <a:ext cx="10515600" cy="789140"/>
          </a:xfrm>
        </p:spPr>
        <p:txBody>
          <a:bodyPr>
            <a:normAutofit/>
          </a:bodyPr>
          <a:lstStyle/>
          <a:p>
            <a:r>
              <a:rPr lang="en-US" sz="3600" dirty="0">
                <a:latin typeface="Arial" panose="020B0604020202020204" pitchFamily="34" charset="0"/>
                <a:cs typeface="Arial" panose="020B0604020202020204" pitchFamily="34" charset="0"/>
              </a:rPr>
              <a:t>Precedents for the first step: the Mallory cyclization</a:t>
            </a:r>
          </a:p>
        </p:txBody>
      </p:sp>
      <p:sp>
        <p:nvSpPr>
          <p:cNvPr id="5" name="Rectangle 2">
            <a:extLst>
              <a:ext uri="{FF2B5EF4-FFF2-40B4-BE49-F238E27FC236}">
                <a16:creationId xmlns:a16="http://schemas.microsoft.com/office/drawing/2014/main" id="{EEB549FD-B28A-4C38-B980-361C7910D5BB}"/>
              </a:ext>
            </a:extLst>
          </p:cNvPr>
          <p:cNvSpPr>
            <a:spLocks noChangeArrowheads="1"/>
          </p:cNvSpPr>
          <p:nvPr/>
        </p:nvSpPr>
        <p:spPr bwMode="auto">
          <a:xfrm>
            <a:off x="472611" y="-46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EB7BC381-5C4F-48E8-BF19-7E6389BF5A36}"/>
              </a:ext>
            </a:extLst>
          </p:cNvPr>
          <p:cNvSpPr txBox="1"/>
          <p:nvPr/>
        </p:nvSpPr>
        <p:spPr>
          <a:xfrm>
            <a:off x="4887081" y="6399564"/>
            <a:ext cx="322362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Mallory et al., Org. React. 1984, 30</a:t>
            </a:r>
          </a:p>
        </p:txBody>
      </p:sp>
      <p:graphicFrame>
        <p:nvGraphicFramePr>
          <p:cNvPr id="3" name="Object 2">
            <a:extLst>
              <a:ext uri="{FF2B5EF4-FFF2-40B4-BE49-F238E27FC236}">
                <a16:creationId xmlns:a16="http://schemas.microsoft.com/office/drawing/2014/main" id="{C1E5DE4E-DD27-460B-868A-EF4C4CABBDB7}"/>
              </a:ext>
            </a:extLst>
          </p:cNvPr>
          <p:cNvGraphicFramePr>
            <a:graphicFrameLocks noChangeAspect="1"/>
          </p:cNvGraphicFramePr>
          <p:nvPr>
            <p:extLst>
              <p:ext uri="{D42A27DB-BD31-4B8C-83A1-F6EECF244321}">
                <p14:modId xmlns:p14="http://schemas.microsoft.com/office/powerpoint/2010/main" val="36106153"/>
              </p:ext>
            </p:extLst>
          </p:nvPr>
        </p:nvGraphicFramePr>
        <p:xfrm>
          <a:off x="1611536" y="1142956"/>
          <a:ext cx="8809229" cy="5256610"/>
        </p:xfrm>
        <a:graphic>
          <a:graphicData uri="http://schemas.openxmlformats.org/presentationml/2006/ole">
            <mc:AlternateContent xmlns:mc="http://schemas.openxmlformats.org/markup-compatibility/2006">
              <mc:Choice xmlns:v="urn:schemas-microsoft-com:vml" Requires="v">
                <p:oleObj spid="_x0000_s21508" name="CS ChemDraw Drawing" r:id="rId4" imgW="6188722" imgH="3692284" progId="ChemDraw.Document.6.0">
                  <p:embed/>
                </p:oleObj>
              </mc:Choice>
              <mc:Fallback>
                <p:oleObj name="CS ChemDraw Drawing" r:id="rId4" imgW="6188722" imgH="3692284" progId="ChemDraw.Document.6.0">
                  <p:embed/>
                  <p:pic>
                    <p:nvPicPr>
                      <p:cNvPr id="0" name=""/>
                      <p:cNvPicPr/>
                      <p:nvPr/>
                    </p:nvPicPr>
                    <p:blipFill>
                      <a:blip r:embed="rId5"/>
                      <a:stretch>
                        <a:fillRect/>
                      </a:stretch>
                    </p:blipFill>
                    <p:spPr>
                      <a:xfrm>
                        <a:off x="1611536" y="1142956"/>
                        <a:ext cx="8809229" cy="5256610"/>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3A9D09-C04F-4A0F-B145-287BB8BE2829}"/>
              </a:ext>
            </a:extLst>
          </p:cNvPr>
          <p:cNvSpPr>
            <a:spLocks noGrp="1"/>
          </p:cNvSpPr>
          <p:nvPr>
            <p:ph type="sldNum" sz="quarter" idx="12"/>
          </p:nvPr>
        </p:nvSpPr>
        <p:spPr/>
        <p:txBody>
          <a:bodyPr/>
          <a:lstStyle/>
          <a:p>
            <a:fld id="{EA4F6970-68C5-4F59-A640-49707B823614}" type="slidenum">
              <a:rPr lang="en-US" smtClean="0"/>
              <a:t>22</a:t>
            </a:fld>
            <a:endParaRPr lang="en-US"/>
          </a:p>
        </p:txBody>
      </p:sp>
      <p:sp>
        <p:nvSpPr>
          <p:cNvPr id="8" name="TextBox 7"/>
          <p:cNvSpPr txBox="1"/>
          <p:nvPr/>
        </p:nvSpPr>
        <p:spPr>
          <a:xfrm>
            <a:off x="-6724650" y="987548"/>
            <a:ext cx="6724650" cy="6555641"/>
          </a:xfrm>
          <a:prstGeom prst="rect">
            <a:avLst/>
          </a:prstGeom>
          <a:noFill/>
        </p:spPr>
        <p:txBody>
          <a:bodyPr wrap="square" rtlCol="0">
            <a:spAutoFit/>
          </a:bodyPr>
          <a:lstStyle/>
          <a:p>
            <a:r>
              <a:rPr lang="en-US" sz="2800" dirty="0">
                <a:solidFill>
                  <a:srgbClr val="FF0000"/>
                </a:solidFill>
              </a:rPr>
              <a:t>Break down more and add animations. This is too much information to present at once</a:t>
            </a:r>
          </a:p>
          <a:p>
            <a:endParaRPr lang="en-US" sz="2800" dirty="0">
              <a:solidFill>
                <a:srgbClr val="FF0000"/>
              </a:solidFill>
            </a:endParaRPr>
          </a:p>
          <a:p>
            <a:r>
              <a:rPr lang="en-US" sz="2800" dirty="0">
                <a:solidFill>
                  <a:srgbClr val="FF0000"/>
                </a:solidFill>
              </a:rPr>
              <a:t>Should precedents go before retrosynthetic analysis?</a:t>
            </a:r>
          </a:p>
          <a:p>
            <a:r>
              <a:rPr lang="en-US" sz="2800" dirty="0">
                <a:solidFill>
                  <a:srgbClr val="FF0000"/>
                </a:solidFill>
              </a:rPr>
              <a:t>	…because we know these methods exist we plan to try to obtain our desired products using … (retrosynthesis)</a:t>
            </a:r>
          </a:p>
          <a:p>
            <a:endParaRPr lang="en-US" sz="2800" dirty="0">
              <a:solidFill>
                <a:srgbClr val="FF0000"/>
              </a:solidFill>
            </a:endParaRPr>
          </a:p>
          <a:p>
            <a:r>
              <a:rPr lang="en-US" sz="2800" dirty="0">
                <a:solidFill>
                  <a:srgbClr val="FF0000"/>
                </a:solidFill>
              </a:rPr>
              <a:t>Should background slides look at photochemical cyclization so this precedents could be presented before your research?</a:t>
            </a:r>
          </a:p>
          <a:p>
            <a:endParaRPr lang="en-US" sz="2800" dirty="0">
              <a:solidFill>
                <a:srgbClr val="FF0000"/>
              </a:solidFill>
            </a:endParaRPr>
          </a:p>
          <a:p>
            <a:r>
              <a:rPr lang="en-US" sz="2800" dirty="0">
                <a:solidFill>
                  <a:srgbClr val="FF0000"/>
                </a:solidFill>
              </a:rPr>
              <a:t>Is methods to make </a:t>
            </a:r>
            <a:r>
              <a:rPr lang="en-US" sz="2800" dirty="0" err="1">
                <a:solidFill>
                  <a:srgbClr val="FF0000"/>
                </a:solidFill>
              </a:rPr>
              <a:t>pyrene</a:t>
            </a:r>
            <a:r>
              <a:rPr lang="en-US" sz="2800" dirty="0">
                <a:solidFill>
                  <a:srgbClr val="FF0000"/>
                </a:solidFill>
              </a:rPr>
              <a:t> the main point of your talk or photochemical cyclization?</a:t>
            </a:r>
          </a:p>
        </p:txBody>
      </p:sp>
    </p:spTree>
    <p:extLst>
      <p:ext uri="{BB962C8B-B14F-4D97-AF65-F5344CB8AC3E}">
        <p14:creationId xmlns:p14="http://schemas.microsoft.com/office/powerpoint/2010/main" val="399126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45FA-7077-4C6B-B781-B3D7376DA689}"/>
              </a:ext>
            </a:extLst>
          </p:cNvPr>
          <p:cNvSpPr>
            <a:spLocks noGrp="1"/>
          </p:cNvSpPr>
          <p:nvPr>
            <p:ph type="title"/>
          </p:nvPr>
        </p:nvSpPr>
        <p:spPr>
          <a:xfrm>
            <a:off x="0" y="0"/>
            <a:ext cx="10515600" cy="675861"/>
          </a:xfrm>
        </p:spPr>
        <p:txBody>
          <a:bodyPr>
            <a:normAutofit/>
          </a:bodyPr>
          <a:lstStyle/>
          <a:p>
            <a:r>
              <a:rPr lang="en-US" sz="3600" dirty="0">
                <a:latin typeface="Arial" panose="020B0604020202020204" pitchFamily="34" charset="0"/>
                <a:cs typeface="Arial" panose="020B0604020202020204" pitchFamily="34" charset="0"/>
              </a:rPr>
              <a:t>The first step is easy: the Mallory cyclization</a:t>
            </a:r>
          </a:p>
        </p:txBody>
      </p:sp>
      <p:sp>
        <p:nvSpPr>
          <p:cNvPr id="5" name="Rectangle 2">
            <a:extLst>
              <a:ext uri="{FF2B5EF4-FFF2-40B4-BE49-F238E27FC236}">
                <a16:creationId xmlns:a16="http://schemas.microsoft.com/office/drawing/2014/main" id="{EEB549FD-B28A-4C38-B980-361C7910D5BB}"/>
              </a:ext>
            </a:extLst>
          </p:cNvPr>
          <p:cNvSpPr>
            <a:spLocks noChangeArrowheads="1"/>
          </p:cNvSpPr>
          <p:nvPr/>
        </p:nvSpPr>
        <p:spPr bwMode="auto">
          <a:xfrm>
            <a:off x="472611" y="-46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EB7BC381-5C4F-48E8-BF19-7E6389BF5A36}"/>
              </a:ext>
            </a:extLst>
          </p:cNvPr>
          <p:cNvSpPr txBox="1"/>
          <p:nvPr/>
        </p:nvSpPr>
        <p:spPr>
          <a:xfrm>
            <a:off x="1601994" y="5110836"/>
            <a:ext cx="322362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Mallory et al., Org. React. 1984, 30</a:t>
            </a:r>
          </a:p>
        </p:txBody>
      </p:sp>
      <p:graphicFrame>
        <p:nvGraphicFramePr>
          <p:cNvPr id="3" name="Object 2">
            <a:extLst>
              <a:ext uri="{FF2B5EF4-FFF2-40B4-BE49-F238E27FC236}">
                <a16:creationId xmlns:a16="http://schemas.microsoft.com/office/drawing/2014/main" id="{C1E5DE4E-DD27-460B-868A-EF4C4CABBDB7}"/>
              </a:ext>
            </a:extLst>
          </p:cNvPr>
          <p:cNvGraphicFramePr>
            <a:graphicFrameLocks noChangeAspect="1"/>
          </p:cNvGraphicFramePr>
          <p:nvPr>
            <p:extLst>
              <p:ext uri="{D42A27DB-BD31-4B8C-83A1-F6EECF244321}">
                <p14:modId xmlns:p14="http://schemas.microsoft.com/office/powerpoint/2010/main" val="2226461424"/>
              </p:ext>
            </p:extLst>
          </p:nvPr>
        </p:nvGraphicFramePr>
        <p:xfrm>
          <a:off x="380536" y="1418311"/>
          <a:ext cx="6188075" cy="3692525"/>
        </p:xfrm>
        <a:graphic>
          <a:graphicData uri="http://schemas.openxmlformats.org/presentationml/2006/ole">
            <mc:AlternateContent xmlns:mc="http://schemas.openxmlformats.org/markup-compatibility/2006">
              <mc:Choice xmlns:v="urn:schemas-microsoft-com:vml" Requires="v">
                <p:oleObj spid="_x0000_s22534" name="CS ChemDraw Drawing" r:id="rId4" imgW="6188722" imgH="3692284" progId="ChemDraw.Document.6.0">
                  <p:embed/>
                </p:oleObj>
              </mc:Choice>
              <mc:Fallback>
                <p:oleObj name="CS ChemDraw Drawing" r:id="rId4" imgW="6188722" imgH="3692284" progId="ChemDraw.Document.6.0">
                  <p:embed/>
                  <p:pic>
                    <p:nvPicPr>
                      <p:cNvPr id="3" name="Object 2">
                        <a:extLst>
                          <a:ext uri="{FF2B5EF4-FFF2-40B4-BE49-F238E27FC236}">
                            <a16:creationId xmlns:a16="http://schemas.microsoft.com/office/drawing/2014/main" id="{C1E5DE4E-DD27-460B-868A-EF4C4CABBDB7}"/>
                          </a:ext>
                        </a:extLst>
                      </p:cNvPr>
                      <p:cNvPicPr/>
                      <p:nvPr/>
                    </p:nvPicPr>
                    <p:blipFill>
                      <a:blip r:embed="rId5"/>
                      <a:stretch>
                        <a:fillRect/>
                      </a:stretch>
                    </p:blipFill>
                    <p:spPr>
                      <a:xfrm>
                        <a:off x="380536" y="1418311"/>
                        <a:ext cx="6188075" cy="369252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2D935AA-018A-4E21-A391-B323B441A34B}"/>
              </a:ext>
            </a:extLst>
          </p:cNvPr>
          <p:cNvGraphicFramePr>
            <a:graphicFrameLocks noChangeAspect="1"/>
          </p:cNvGraphicFramePr>
          <p:nvPr/>
        </p:nvGraphicFramePr>
        <p:xfrm>
          <a:off x="6602606" y="1831670"/>
          <a:ext cx="5589394" cy="1575410"/>
        </p:xfrm>
        <a:graphic>
          <a:graphicData uri="http://schemas.openxmlformats.org/presentationml/2006/ole">
            <mc:AlternateContent xmlns:mc="http://schemas.openxmlformats.org/markup-compatibility/2006">
              <mc:Choice xmlns:v="urn:schemas-microsoft-com:vml" Requires="v">
                <p:oleObj spid="_x0000_s22535" name="CS ChemDraw Drawing" r:id="rId6" imgW="3351024" imgH="944749" progId="ChemDraw.Document.6.0">
                  <p:embed/>
                </p:oleObj>
              </mc:Choice>
              <mc:Fallback>
                <p:oleObj name="CS ChemDraw Drawing" r:id="rId6" imgW="3351024" imgH="944749" progId="ChemDraw.Document.6.0">
                  <p:embed/>
                  <p:pic>
                    <p:nvPicPr>
                      <p:cNvPr id="4" name="Object 3">
                        <a:extLst>
                          <a:ext uri="{FF2B5EF4-FFF2-40B4-BE49-F238E27FC236}">
                            <a16:creationId xmlns:a16="http://schemas.microsoft.com/office/drawing/2014/main" id="{72D935AA-018A-4E21-A391-B323B441A34B}"/>
                          </a:ext>
                        </a:extLst>
                      </p:cNvPr>
                      <p:cNvPicPr/>
                      <p:nvPr/>
                    </p:nvPicPr>
                    <p:blipFill>
                      <a:blip r:embed="rId7"/>
                      <a:stretch>
                        <a:fillRect/>
                      </a:stretch>
                    </p:blipFill>
                    <p:spPr>
                      <a:xfrm>
                        <a:off x="6602606" y="1831670"/>
                        <a:ext cx="5589394" cy="157541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C869AD8D-B023-4BE5-ACDC-8C3EAF99DD7B}"/>
              </a:ext>
            </a:extLst>
          </p:cNvPr>
          <p:cNvSpPr txBox="1"/>
          <p:nvPr/>
        </p:nvSpPr>
        <p:spPr>
          <a:xfrm>
            <a:off x="7814154" y="3390008"/>
            <a:ext cx="3223624" cy="44627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Katz and coworkers, </a:t>
            </a:r>
            <a:r>
              <a:rPr lang="en-US" sz="1100" dirty="0">
                <a:latin typeface="Arial" panose="020B0604020202020204" pitchFamily="34" charset="0"/>
                <a:cs typeface="Arial" panose="020B0604020202020204" pitchFamily="34" charset="0"/>
              </a:rPr>
              <a:t>Tetrahedron Lett. 1986, 2231.</a:t>
            </a:r>
          </a:p>
        </p:txBody>
      </p:sp>
      <p:sp>
        <p:nvSpPr>
          <p:cNvPr id="6" name="Slide Number Placeholder 5">
            <a:extLst>
              <a:ext uri="{FF2B5EF4-FFF2-40B4-BE49-F238E27FC236}">
                <a16:creationId xmlns:a16="http://schemas.microsoft.com/office/drawing/2014/main" id="{BE3A9D09-C04F-4A0F-B145-287BB8BE2829}"/>
              </a:ext>
            </a:extLst>
          </p:cNvPr>
          <p:cNvSpPr>
            <a:spLocks noGrp="1"/>
          </p:cNvSpPr>
          <p:nvPr>
            <p:ph type="sldNum" sz="quarter" idx="12"/>
          </p:nvPr>
        </p:nvSpPr>
        <p:spPr/>
        <p:txBody>
          <a:bodyPr/>
          <a:lstStyle/>
          <a:p>
            <a:fld id="{EA4F6970-68C5-4F59-A640-49707B823614}" type="slidenum">
              <a:rPr lang="en-US" smtClean="0"/>
              <a:t>23</a:t>
            </a:fld>
            <a:endParaRPr lang="en-US"/>
          </a:p>
        </p:txBody>
      </p:sp>
      <p:sp>
        <p:nvSpPr>
          <p:cNvPr id="8" name="TextBox 7">
            <a:extLst>
              <a:ext uri="{FF2B5EF4-FFF2-40B4-BE49-F238E27FC236}">
                <a16:creationId xmlns:a16="http://schemas.microsoft.com/office/drawing/2014/main" id="{6E79B39F-D43F-4795-A5F2-B8975B6CF12E}"/>
              </a:ext>
            </a:extLst>
          </p:cNvPr>
          <p:cNvSpPr txBox="1"/>
          <p:nvPr/>
        </p:nvSpPr>
        <p:spPr>
          <a:xfrm>
            <a:off x="12626236" y="1390389"/>
            <a:ext cx="2399439" cy="369332"/>
          </a:xfrm>
          <a:prstGeom prst="rect">
            <a:avLst/>
          </a:prstGeom>
          <a:noFill/>
        </p:spPr>
        <p:txBody>
          <a:bodyPr wrap="none" rtlCol="0">
            <a:spAutoFit/>
          </a:bodyPr>
          <a:lstStyle/>
          <a:p>
            <a:r>
              <a:rPr lang="en-US" dirty="0">
                <a:solidFill>
                  <a:srgbClr val="FF0000"/>
                </a:solidFill>
              </a:rPr>
              <a:t>Add yield to </a:t>
            </a:r>
            <a:r>
              <a:rPr lang="en-US" dirty="0" err="1">
                <a:solidFill>
                  <a:srgbClr val="FF0000"/>
                </a:solidFill>
              </a:rPr>
              <a:t>katz’s</a:t>
            </a:r>
            <a:r>
              <a:rPr lang="en-US" dirty="0">
                <a:solidFill>
                  <a:srgbClr val="FF0000"/>
                </a:solidFill>
              </a:rPr>
              <a:t> work</a:t>
            </a:r>
          </a:p>
        </p:txBody>
      </p:sp>
      <p:sp>
        <p:nvSpPr>
          <p:cNvPr id="10" name="Content Placeholder 2">
            <a:extLst>
              <a:ext uri="{FF2B5EF4-FFF2-40B4-BE49-F238E27FC236}">
                <a16:creationId xmlns:a16="http://schemas.microsoft.com/office/drawing/2014/main" id="{05511C67-0184-4B55-86A8-A8408E4A439E}"/>
              </a:ext>
            </a:extLst>
          </p:cNvPr>
          <p:cNvSpPr>
            <a:spLocks noGrp="1"/>
          </p:cNvSpPr>
          <p:nvPr>
            <p:ph idx="1"/>
          </p:nvPr>
        </p:nvSpPr>
        <p:spPr>
          <a:xfrm>
            <a:off x="7172194" y="3895594"/>
            <a:ext cx="4351751" cy="538620"/>
          </a:xfrm>
        </p:spPr>
        <p:txBody>
          <a:bodyPr/>
          <a:lstStyle/>
          <a:p>
            <a:r>
              <a:rPr lang="en-US" dirty="0"/>
              <a:t>100’s of examples</a:t>
            </a:r>
          </a:p>
        </p:txBody>
      </p:sp>
    </p:spTree>
    <p:extLst>
      <p:ext uri="{BB962C8B-B14F-4D97-AF65-F5344CB8AC3E}">
        <p14:creationId xmlns:p14="http://schemas.microsoft.com/office/powerpoint/2010/main" val="2683714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45FA-7077-4C6B-B781-B3D7376DA689}"/>
              </a:ext>
            </a:extLst>
          </p:cNvPr>
          <p:cNvSpPr>
            <a:spLocks noGrp="1"/>
          </p:cNvSpPr>
          <p:nvPr>
            <p:ph type="title"/>
          </p:nvPr>
        </p:nvSpPr>
        <p:spPr>
          <a:xfrm>
            <a:off x="0" y="0"/>
            <a:ext cx="7152362" cy="1265129"/>
          </a:xfrm>
        </p:spPr>
        <p:txBody>
          <a:bodyPr>
            <a:normAutofit/>
          </a:bodyPr>
          <a:lstStyle/>
          <a:p>
            <a:r>
              <a:rPr lang="en-US" sz="3600" dirty="0">
                <a:latin typeface="Arial" panose="020B0604020202020204" pitchFamily="34" charset="0"/>
                <a:cs typeface="Arial" panose="020B0604020202020204" pitchFamily="34" charset="0"/>
              </a:rPr>
              <a:t>Precedent for the second step, is it even possible?</a:t>
            </a:r>
          </a:p>
        </p:txBody>
      </p:sp>
      <p:sp>
        <p:nvSpPr>
          <p:cNvPr id="5" name="Rectangle 2">
            <a:extLst>
              <a:ext uri="{FF2B5EF4-FFF2-40B4-BE49-F238E27FC236}">
                <a16:creationId xmlns:a16="http://schemas.microsoft.com/office/drawing/2014/main" id="{EEB549FD-B28A-4C38-B980-361C7910D5BB}"/>
              </a:ext>
            </a:extLst>
          </p:cNvPr>
          <p:cNvSpPr>
            <a:spLocks noChangeArrowheads="1"/>
          </p:cNvSpPr>
          <p:nvPr/>
        </p:nvSpPr>
        <p:spPr bwMode="auto">
          <a:xfrm>
            <a:off x="472611" y="-46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6491C8B6-DEA8-4585-BD87-D9D189EE45F0}"/>
              </a:ext>
            </a:extLst>
          </p:cNvPr>
          <p:cNvGraphicFramePr>
            <a:graphicFrameLocks noChangeAspect="1"/>
          </p:cNvGraphicFramePr>
          <p:nvPr>
            <p:extLst>
              <p:ext uri="{D42A27DB-BD31-4B8C-83A1-F6EECF244321}">
                <p14:modId xmlns:p14="http://schemas.microsoft.com/office/powerpoint/2010/main" val="3468233084"/>
              </p:ext>
            </p:extLst>
          </p:nvPr>
        </p:nvGraphicFramePr>
        <p:xfrm>
          <a:off x="675558" y="2317228"/>
          <a:ext cx="10618787" cy="3668713"/>
        </p:xfrm>
        <a:graphic>
          <a:graphicData uri="http://schemas.openxmlformats.org/presentationml/2006/ole">
            <mc:AlternateContent xmlns:mc="http://schemas.openxmlformats.org/markup-compatibility/2006">
              <mc:Choice xmlns:v="urn:schemas-microsoft-com:vml" Requires="v">
                <p:oleObj spid="_x0000_s23562" name="CS ChemDraw Drawing" r:id="rId4" imgW="6306302" imgH="2177612" progId="ChemDraw.Document.6.0">
                  <p:embed/>
                </p:oleObj>
              </mc:Choice>
              <mc:Fallback>
                <p:oleObj name="CS ChemDraw Drawing" r:id="rId4" imgW="6306302" imgH="2177612" progId="ChemDraw.Document.6.0">
                  <p:embed/>
                  <p:pic>
                    <p:nvPicPr>
                      <p:cNvPr id="0" name=""/>
                      <p:cNvPicPr/>
                      <p:nvPr/>
                    </p:nvPicPr>
                    <p:blipFill>
                      <a:blip r:embed="rId5"/>
                      <a:stretch>
                        <a:fillRect/>
                      </a:stretch>
                    </p:blipFill>
                    <p:spPr>
                      <a:xfrm>
                        <a:off x="675558" y="2317228"/>
                        <a:ext cx="10618787" cy="366871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81E09DEC-628B-4FFA-B832-522C03A76D2E}"/>
              </a:ext>
            </a:extLst>
          </p:cNvPr>
          <p:cNvSpPr txBox="1"/>
          <p:nvPr/>
        </p:nvSpPr>
        <p:spPr>
          <a:xfrm>
            <a:off x="4510692" y="5974643"/>
            <a:ext cx="3223624" cy="276999"/>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Laarhoven</a:t>
            </a:r>
            <a:r>
              <a:rPr lang="en-US" sz="1200" dirty="0">
                <a:latin typeface="Arial" panose="020B0604020202020204" pitchFamily="34" charset="0"/>
                <a:cs typeface="Arial" panose="020B0604020202020204" pitchFamily="34" charset="0"/>
              </a:rPr>
              <a:t> et al., Tetrahedron 1969, 1069</a:t>
            </a:r>
          </a:p>
        </p:txBody>
      </p:sp>
      <p:sp>
        <p:nvSpPr>
          <p:cNvPr id="11" name="TextBox 10">
            <a:extLst>
              <a:ext uri="{FF2B5EF4-FFF2-40B4-BE49-F238E27FC236}">
                <a16:creationId xmlns:a16="http://schemas.microsoft.com/office/drawing/2014/main" id="{4193F4F7-282C-4395-A8D2-8223D4DF016B}"/>
              </a:ext>
            </a:extLst>
          </p:cNvPr>
          <p:cNvSpPr txBox="1"/>
          <p:nvPr/>
        </p:nvSpPr>
        <p:spPr>
          <a:xfrm>
            <a:off x="4510692" y="6304746"/>
            <a:ext cx="322362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Morgan et al., Tetrahedron Lett. 1970, 4347</a:t>
            </a:r>
          </a:p>
        </p:txBody>
      </p:sp>
      <p:sp>
        <p:nvSpPr>
          <p:cNvPr id="8" name="Slide Number Placeholder 7">
            <a:extLst>
              <a:ext uri="{FF2B5EF4-FFF2-40B4-BE49-F238E27FC236}">
                <a16:creationId xmlns:a16="http://schemas.microsoft.com/office/drawing/2014/main" id="{FB087C59-5172-43AF-B50B-5C8E151E63C7}"/>
              </a:ext>
            </a:extLst>
          </p:cNvPr>
          <p:cNvSpPr>
            <a:spLocks noGrp="1"/>
          </p:cNvSpPr>
          <p:nvPr>
            <p:ph type="sldNum" sz="quarter" idx="12"/>
          </p:nvPr>
        </p:nvSpPr>
        <p:spPr/>
        <p:txBody>
          <a:bodyPr/>
          <a:lstStyle/>
          <a:p>
            <a:fld id="{EA4F6970-68C5-4F59-A640-49707B823614}" type="slidenum">
              <a:rPr lang="en-US" smtClean="0"/>
              <a:t>24</a:t>
            </a:fld>
            <a:endParaRPr lang="en-US"/>
          </a:p>
        </p:txBody>
      </p:sp>
      <p:graphicFrame>
        <p:nvGraphicFramePr>
          <p:cNvPr id="12" name="Object 11">
            <a:extLst>
              <a:ext uri="{FF2B5EF4-FFF2-40B4-BE49-F238E27FC236}">
                <a16:creationId xmlns:a16="http://schemas.microsoft.com/office/drawing/2014/main" id="{E920E0D3-34CC-46BD-82C7-B861A838A745}"/>
              </a:ext>
            </a:extLst>
          </p:cNvPr>
          <p:cNvGraphicFramePr>
            <a:graphicFrameLocks noChangeAspect="1"/>
          </p:cNvGraphicFramePr>
          <p:nvPr>
            <p:extLst>
              <p:ext uri="{D42A27DB-BD31-4B8C-83A1-F6EECF244321}">
                <p14:modId xmlns:p14="http://schemas.microsoft.com/office/powerpoint/2010/main" val="1295718103"/>
              </p:ext>
            </p:extLst>
          </p:nvPr>
        </p:nvGraphicFramePr>
        <p:xfrm>
          <a:off x="7162801" y="103080"/>
          <a:ext cx="4833890" cy="1362466"/>
        </p:xfrm>
        <a:graphic>
          <a:graphicData uri="http://schemas.openxmlformats.org/presentationml/2006/ole">
            <mc:AlternateContent xmlns:mc="http://schemas.openxmlformats.org/markup-compatibility/2006">
              <mc:Choice xmlns:v="urn:schemas-microsoft-com:vml" Requires="v">
                <p:oleObj spid="_x0000_s23563" name="CS ChemDraw Drawing" r:id="rId6" imgW="3351024" imgH="944749" progId="ChemDraw.Document.6.0">
                  <p:embed/>
                </p:oleObj>
              </mc:Choice>
              <mc:Fallback>
                <p:oleObj name="CS ChemDraw Drawing" r:id="rId6" imgW="3351024" imgH="944749" progId="ChemDraw.Document.6.0">
                  <p:embed/>
                  <p:pic>
                    <p:nvPicPr>
                      <p:cNvPr id="4" name="Object 3">
                        <a:extLst>
                          <a:ext uri="{FF2B5EF4-FFF2-40B4-BE49-F238E27FC236}">
                            <a16:creationId xmlns:a16="http://schemas.microsoft.com/office/drawing/2014/main" id="{72D935AA-018A-4E21-A391-B323B441A34B}"/>
                          </a:ext>
                        </a:extLst>
                      </p:cNvPr>
                      <p:cNvPicPr/>
                      <p:nvPr/>
                    </p:nvPicPr>
                    <p:blipFill>
                      <a:blip r:embed="rId7"/>
                      <a:stretch>
                        <a:fillRect/>
                      </a:stretch>
                    </p:blipFill>
                    <p:spPr>
                      <a:xfrm>
                        <a:off x="7162801" y="103080"/>
                        <a:ext cx="4833890" cy="1362466"/>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F4843A1E-1A11-4FD0-88B0-E73DC9DDE9A2}"/>
              </a:ext>
            </a:extLst>
          </p:cNvPr>
          <p:cNvSpPr txBox="1"/>
          <p:nvPr/>
        </p:nvSpPr>
        <p:spPr>
          <a:xfrm>
            <a:off x="7951940" y="1448474"/>
            <a:ext cx="3223624" cy="44627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Katz and coworkers, </a:t>
            </a:r>
            <a:r>
              <a:rPr lang="en-US" sz="1100" dirty="0">
                <a:latin typeface="Arial" panose="020B0604020202020204" pitchFamily="34" charset="0"/>
                <a:cs typeface="Arial" panose="020B0604020202020204" pitchFamily="34" charset="0"/>
              </a:rPr>
              <a:t>Tetrahedron Lett. 1986, 2231.</a:t>
            </a:r>
          </a:p>
        </p:txBody>
      </p:sp>
      <p:graphicFrame>
        <p:nvGraphicFramePr>
          <p:cNvPr id="14" name="Object 13">
            <a:extLst>
              <a:ext uri="{FF2B5EF4-FFF2-40B4-BE49-F238E27FC236}">
                <a16:creationId xmlns:a16="http://schemas.microsoft.com/office/drawing/2014/main" id="{A9BD5F43-05C4-4367-8304-BA0A40ECF612}"/>
              </a:ext>
            </a:extLst>
          </p:cNvPr>
          <p:cNvGraphicFramePr>
            <a:graphicFrameLocks noChangeAspect="1"/>
          </p:cNvGraphicFramePr>
          <p:nvPr>
            <p:extLst>
              <p:ext uri="{D42A27DB-BD31-4B8C-83A1-F6EECF244321}">
                <p14:modId xmlns:p14="http://schemas.microsoft.com/office/powerpoint/2010/main" val="3815857548"/>
              </p:ext>
            </p:extLst>
          </p:nvPr>
        </p:nvGraphicFramePr>
        <p:xfrm>
          <a:off x="6880225" y="2854325"/>
          <a:ext cx="1839913" cy="2997200"/>
        </p:xfrm>
        <a:graphic>
          <a:graphicData uri="http://schemas.openxmlformats.org/presentationml/2006/ole">
            <mc:AlternateContent xmlns:mc="http://schemas.openxmlformats.org/markup-compatibility/2006">
              <mc:Choice xmlns:v="urn:schemas-microsoft-com:vml" Requires="v">
                <p:oleObj spid="_x0000_s23564" name="CS ChemDraw Drawing" r:id="rId8" imgW="1092151" imgH="1779533" progId="ChemDraw.Document.6.0">
                  <p:embed/>
                </p:oleObj>
              </mc:Choice>
              <mc:Fallback>
                <p:oleObj name="CS ChemDraw Drawing" r:id="rId8" imgW="1092151" imgH="1779533" progId="ChemDraw.Document.6.0">
                  <p:embed/>
                  <p:pic>
                    <p:nvPicPr>
                      <p:cNvPr id="6" name="Object 5">
                        <a:extLst>
                          <a:ext uri="{FF2B5EF4-FFF2-40B4-BE49-F238E27FC236}">
                            <a16:creationId xmlns:a16="http://schemas.microsoft.com/office/drawing/2014/main" id="{6491C8B6-DEA8-4585-BD87-D9D189EE45F0}"/>
                          </a:ext>
                        </a:extLst>
                      </p:cNvPr>
                      <p:cNvPicPr/>
                      <p:nvPr/>
                    </p:nvPicPr>
                    <p:blipFill>
                      <a:blip r:embed="rId9"/>
                      <a:stretch>
                        <a:fillRect/>
                      </a:stretch>
                    </p:blipFill>
                    <p:spPr>
                      <a:xfrm>
                        <a:off x="6880225" y="2854325"/>
                        <a:ext cx="1839913" cy="29972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3A456A5-99F2-4C21-B852-953907BEC66B}"/>
              </a:ext>
            </a:extLst>
          </p:cNvPr>
          <p:cNvGraphicFramePr>
            <a:graphicFrameLocks noChangeAspect="1"/>
          </p:cNvGraphicFramePr>
          <p:nvPr>
            <p:extLst>
              <p:ext uri="{D42A27DB-BD31-4B8C-83A1-F6EECF244321}">
                <p14:modId xmlns:p14="http://schemas.microsoft.com/office/powerpoint/2010/main" val="892001556"/>
              </p:ext>
            </p:extLst>
          </p:nvPr>
        </p:nvGraphicFramePr>
        <p:xfrm>
          <a:off x="8877909" y="3308438"/>
          <a:ext cx="1965325" cy="2514600"/>
        </p:xfrm>
        <a:graphic>
          <a:graphicData uri="http://schemas.openxmlformats.org/presentationml/2006/ole">
            <mc:AlternateContent xmlns:mc="http://schemas.openxmlformats.org/markup-compatibility/2006">
              <mc:Choice xmlns:v="urn:schemas-microsoft-com:vml" Requires="v">
                <p:oleObj spid="_x0000_s23565" name="CS ChemDraw Drawing" r:id="rId10" imgW="1167118" imgH="1494571" progId="ChemDraw.Document.6.0">
                  <p:embed/>
                </p:oleObj>
              </mc:Choice>
              <mc:Fallback>
                <p:oleObj name="CS ChemDraw Drawing" r:id="rId10" imgW="1167118" imgH="1494571" progId="ChemDraw.Document.6.0">
                  <p:embed/>
                  <p:pic>
                    <p:nvPicPr>
                      <p:cNvPr id="6" name="Object 5">
                        <a:extLst>
                          <a:ext uri="{FF2B5EF4-FFF2-40B4-BE49-F238E27FC236}">
                            <a16:creationId xmlns:a16="http://schemas.microsoft.com/office/drawing/2014/main" id="{6491C8B6-DEA8-4585-BD87-D9D189EE45F0}"/>
                          </a:ext>
                        </a:extLst>
                      </p:cNvPr>
                      <p:cNvPicPr/>
                      <p:nvPr/>
                    </p:nvPicPr>
                    <p:blipFill>
                      <a:blip r:embed="rId11"/>
                      <a:stretch>
                        <a:fillRect/>
                      </a:stretch>
                    </p:blipFill>
                    <p:spPr>
                      <a:xfrm>
                        <a:off x="8877909" y="3308438"/>
                        <a:ext cx="1965325" cy="2514600"/>
                      </a:xfrm>
                      <a:prstGeom prst="rect">
                        <a:avLst/>
                      </a:prstGeom>
                    </p:spPr>
                  </p:pic>
                </p:oleObj>
              </mc:Fallback>
            </mc:AlternateContent>
          </a:graphicData>
        </a:graphic>
      </p:graphicFrame>
    </p:spTree>
    <p:extLst>
      <p:ext uri="{BB962C8B-B14F-4D97-AF65-F5344CB8AC3E}">
        <p14:creationId xmlns:p14="http://schemas.microsoft.com/office/powerpoint/2010/main" val="1603515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EB549FD-B28A-4C38-B980-361C7910D5BB}"/>
              </a:ext>
            </a:extLst>
          </p:cNvPr>
          <p:cNvSpPr>
            <a:spLocks noChangeArrowheads="1"/>
          </p:cNvSpPr>
          <p:nvPr/>
        </p:nvSpPr>
        <p:spPr bwMode="auto">
          <a:xfrm>
            <a:off x="472611" y="-46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6491C8B6-DEA8-4585-BD87-D9D189EE45F0}"/>
              </a:ext>
            </a:extLst>
          </p:cNvPr>
          <p:cNvGraphicFramePr>
            <a:graphicFrameLocks noChangeAspect="1"/>
          </p:cNvGraphicFramePr>
          <p:nvPr>
            <p:extLst>
              <p:ext uri="{D42A27DB-BD31-4B8C-83A1-F6EECF244321}">
                <p14:modId xmlns:p14="http://schemas.microsoft.com/office/powerpoint/2010/main" val="2727162847"/>
              </p:ext>
            </p:extLst>
          </p:nvPr>
        </p:nvGraphicFramePr>
        <p:xfrm>
          <a:off x="5708650" y="1588"/>
          <a:ext cx="6127750" cy="2112962"/>
        </p:xfrm>
        <a:graphic>
          <a:graphicData uri="http://schemas.openxmlformats.org/presentationml/2006/ole">
            <mc:AlternateContent xmlns:mc="http://schemas.openxmlformats.org/markup-compatibility/2006">
              <mc:Choice xmlns:v="urn:schemas-microsoft-com:vml" Requires="v">
                <p:oleObj spid="_x0000_s24596" name="CS ChemDraw Drawing" r:id="rId4" imgW="6306302" imgH="2177218" progId="ChemDraw.Document.6.0">
                  <p:embed/>
                </p:oleObj>
              </mc:Choice>
              <mc:Fallback>
                <p:oleObj name="CS ChemDraw Drawing" r:id="rId4" imgW="6306302" imgH="2177218" progId="ChemDraw.Document.6.0">
                  <p:embed/>
                  <p:pic>
                    <p:nvPicPr>
                      <p:cNvPr id="6" name="Object 5">
                        <a:extLst>
                          <a:ext uri="{FF2B5EF4-FFF2-40B4-BE49-F238E27FC236}">
                            <a16:creationId xmlns:a16="http://schemas.microsoft.com/office/drawing/2014/main" id="{6491C8B6-DEA8-4585-BD87-D9D189EE45F0}"/>
                          </a:ext>
                        </a:extLst>
                      </p:cNvPr>
                      <p:cNvPicPr/>
                      <p:nvPr/>
                    </p:nvPicPr>
                    <p:blipFill>
                      <a:blip r:embed="rId5"/>
                      <a:stretch>
                        <a:fillRect/>
                      </a:stretch>
                    </p:blipFill>
                    <p:spPr>
                      <a:xfrm>
                        <a:off x="5708650" y="1588"/>
                        <a:ext cx="6127750" cy="2112962"/>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FB087C59-5172-43AF-B50B-5C8E151E63C7}"/>
              </a:ext>
            </a:extLst>
          </p:cNvPr>
          <p:cNvSpPr>
            <a:spLocks noGrp="1"/>
          </p:cNvSpPr>
          <p:nvPr>
            <p:ph type="sldNum" sz="quarter" idx="12"/>
          </p:nvPr>
        </p:nvSpPr>
        <p:spPr/>
        <p:txBody>
          <a:bodyPr/>
          <a:lstStyle/>
          <a:p>
            <a:fld id="{EA4F6970-68C5-4F59-A640-49707B823614}" type="slidenum">
              <a:rPr lang="en-US" smtClean="0"/>
              <a:t>25</a:t>
            </a:fld>
            <a:endParaRPr lang="en-US"/>
          </a:p>
        </p:txBody>
      </p:sp>
      <p:graphicFrame>
        <p:nvGraphicFramePr>
          <p:cNvPr id="7" name="Object 6">
            <a:extLst>
              <a:ext uri="{FF2B5EF4-FFF2-40B4-BE49-F238E27FC236}">
                <a16:creationId xmlns:a16="http://schemas.microsoft.com/office/drawing/2014/main" id="{4F3E6FFE-DB3A-4569-B4DF-65BDA856114D}"/>
              </a:ext>
            </a:extLst>
          </p:cNvPr>
          <p:cNvGraphicFramePr>
            <a:graphicFrameLocks noChangeAspect="1"/>
          </p:cNvGraphicFramePr>
          <p:nvPr>
            <p:extLst>
              <p:ext uri="{D42A27DB-BD31-4B8C-83A1-F6EECF244321}">
                <p14:modId xmlns:p14="http://schemas.microsoft.com/office/powerpoint/2010/main" val="1544991737"/>
              </p:ext>
            </p:extLst>
          </p:nvPr>
        </p:nvGraphicFramePr>
        <p:xfrm>
          <a:off x="472611" y="3655948"/>
          <a:ext cx="2715384" cy="966156"/>
        </p:xfrm>
        <a:graphic>
          <a:graphicData uri="http://schemas.openxmlformats.org/presentationml/2006/ole">
            <mc:AlternateContent xmlns:mc="http://schemas.openxmlformats.org/markup-compatibility/2006">
              <mc:Choice xmlns:v="urn:schemas-microsoft-com:vml" Requires="v">
                <p:oleObj spid="_x0000_s24597" name="CS ChemDraw Drawing" r:id="rId6" imgW="1953482" imgH="694865" progId="ChemDraw.Document.6.0">
                  <p:embed/>
                </p:oleObj>
              </mc:Choice>
              <mc:Fallback>
                <p:oleObj name="CS ChemDraw Drawing" r:id="rId6" imgW="1953482" imgH="694865" progId="ChemDraw.Document.6.0">
                  <p:embed/>
                  <p:pic>
                    <p:nvPicPr>
                      <p:cNvPr id="0" name=""/>
                      <p:cNvPicPr/>
                      <p:nvPr/>
                    </p:nvPicPr>
                    <p:blipFill>
                      <a:blip r:embed="rId7"/>
                      <a:stretch>
                        <a:fillRect/>
                      </a:stretch>
                    </p:blipFill>
                    <p:spPr>
                      <a:xfrm>
                        <a:off x="472611" y="3655948"/>
                        <a:ext cx="2715384" cy="966156"/>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D9F560D-750C-40FB-BF5E-D3DFFC31B575}"/>
              </a:ext>
            </a:extLst>
          </p:cNvPr>
          <p:cNvGraphicFramePr>
            <a:graphicFrameLocks noChangeAspect="1"/>
          </p:cNvGraphicFramePr>
          <p:nvPr>
            <p:extLst>
              <p:ext uri="{D42A27DB-BD31-4B8C-83A1-F6EECF244321}">
                <p14:modId xmlns:p14="http://schemas.microsoft.com/office/powerpoint/2010/main" val="4044842594"/>
              </p:ext>
            </p:extLst>
          </p:nvPr>
        </p:nvGraphicFramePr>
        <p:xfrm>
          <a:off x="1825625" y="3421063"/>
          <a:ext cx="1093788" cy="1463675"/>
        </p:xfrm>
        <a:graphic>
          <a:graphicData uri="http://schemas.openxmlformats.org/presentationml/2006/ole">
            <mc:AlternateContent xmlns:mc="http://schemas.openxmlformats.org/markup-compatibility/2006">
              <mc:Choice xmlns:v="urn:schemas-microsoft-com:vml" Requires="v">
                <p:oleObj spid="_x0000_s24598" name="CS ChemDraw Drawing" r:id="rId8" imgW="838052" imgH="1126052" progId="ChemDraw.Document.6.0">
                  <p:embed/>
                </p:oleObj>
              </mc:Choice>
              <mc:Fallback>
                <p:oleObj name="CS ChemDraw Drawing" r:id="rId8" imgW="838052" imgH="1126052" progId="ChemDraw.Document.6.0">
                  <p:embed/>
                  <p:pic>
                    <p:nvPicPr>
                      <p:cNvPr id="0" name=""/>
                      <p:cNvPicPr/>
                      <p:nvPr/>
                    </p:nvPicPr>
                    <p:blipFill>
                      <a:blip r:embed="rId9"/>
                      <a:stretch>
                        <a:fillRect/>
                      </a:stretch>
                    </p:blipFill>
                    <p:spPr>
                      <a:xfrm>
                        <a:off x="1825625" y="3421063"/>
                        <a:ext cx="1093788" cy="14636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8B98055-1325-454E-B8CC-15A086013006}"/>
              </a:ext>
            </a:extLst>
          </p:cNvPr>
          <p:cNvGraphicFramePr>
            <a:graphicFrameLocks noChangeAspect="1"/>
          </p:cNvGraphicFramePr>
          <p:nvPr>
            <p:extLst>
              <p:ext uri="{D42A27DB-BD31-4B8C-83A1-F6EECF244321}">
                <p14:modId xmlns:p14="http://schemas.microsoft.com/office/powerpoint/2010/main" val="1378723502"/>
              </p:ext>
            </p:extLst>
          </p:nvPr>
        </p:nvGraphicFramePr>
        <p:xfrm>
          <a:off x="3138488" y="4364038"/>
          <a:ext cx="3479800" cy="1517650"/>
        </p:xfrm>
        <a:graphic>
          <a:graphicData uri="http://schemas.openxmlformats.org/presentationml/2006/ole">
            <mc:AlternateContent xmlns:mc="http://schemas.openxmlformats.org/markup-compatibility/2006">
              <mc:Choice xmlns:v="urn:schemas-microsoft-com:vml" Requires="v">
                <p:oleObj spid="_x0000_s24599" name="CS ChemDraw Drawing" r:id="rId10" imgW="2500741" imgH="1090974" progId="ChemDraw.Document.6.0">
                  <p:embed/>
                </p:oleObj>
              </mc:Choice>
              <mc:Fallback>
                <p:oleObj name="CS ChemDraw Drawing" r:id="rId10" imgW="2500741" imgH="1090974" progId="ChemDraw.Document.6.0">
                  <p:embed/>
                  <p:pic>
                    <p:nvPicPr>
                      <p:cNvPr id="0" name=""/>
                      <p:cNvPicPr/>
                      <p:nvPr/>
                    </p:nvPicPr>
                    <p:blipFill>
                      <a:blip r:embed="rId11"/>
                      <a:stretch>
                        <a:fillRect/>
                      </a:stretch>
                    </p:blipFill>
                    <p:spPr>
                      <a:xfrm>
                        <a:off x="3138488" y="4364038"/>
                        <a:ext cx="3479800" cy="15176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6E37901-6EF3-4DCC-8926-54777CFBF97E}"/>
              </a:ext>
            </a:extLst>
          </p:cNvPr>
          <p:cNvGraphicFramePr>
            <a:graphicFrameLocks noChangeAspect="1"/>
          </p:cNvGraphicFramePr>
          <p:nvPr>
            <p:extLst>
              <p:ext uri="{D42A27DB-BD31-4B8C-83A1-F6EECF244321}">
                <p14:modId xmlns:p14="http://schemas.microsoft.com/office/powerpoint/2010/main" val="1867460467"/>
              </p:ext>
            </p:extLst>
          </p:nvPr>
        </p:nvGraphicFramePr>
        <p:xfrm>
          <a:off x="4552776" y="5074890"/>
          <a:ext cx="4903788" cy="1684337"/>
        </p:xfrm>
        <a:graphic>
          <a:graphicData uri="http://schemas.openxmlformats.org/presentationml/2006/ole">
            <mc:AlternateContent xmlns:mc="http://schemas.openxmlformats.org/markup-compatibility/2006">
              <mc:Choice xmlns:v="urn:schemas-microsoft-com:vml" Requires="v">
                <p:oleObj spid="_x0000_s24600" name="CS ChemDraw Drawing" r:id="rId12" imgW="3663518" imgH="1256906" progId="ChemDraw.Document.6.0">
                  <p:embed/>
                </p:oleObj>
              </mc:Choice>
              <mc:Fallback>
                <p:oleObj name="CS ChemDraw Drawing" r:id="rId12" imgW="3663518" imgH="1256906" progId="ChemDraw.Document.6.0">
                  <p:embed/>
                  <p:pic>
                    <p:nvPicPr>
                      <p:cNvPr id="0" name=""/>
                      <p:cNvPicPr/>
                      <p:nvPr/>
                    </p:nvPicPr>
                    <p:blipFill>
                      <a:blip r:embed="rId13"/>
                      <a:stretch>
                        <a:fillRect/>
                      </a:stretch>
                    </p:blipFill>
                    <p:spPr>
                      <a:xfrm>
                        <a:off x="4552776" y="5074890"/>
                        <a:ext cx="4903788" cy="1684337"/>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B7309535-B4BA-4043-854B-4C5FF8DC8836}"/>
              </a:ext>
            </a:extLst>
          </p:cNvPr>
          <p:cNvGraphicFramePr>
            <a:graphicFrameLocks noChangeAspect="1"/>
          </p:cNvGraphicFramePr>
          <p:nvPr>
            <p:extLst>
              <p:ext uri="{D42A27DB-BD31-4B8C-83A1-F6EECF244321}">
                <p14:modId xmlns:p14="http://schemas.microsoft.com/office/powerpoint/2010/main" val="3936957956"/>
              </p:ext>
            </p:extLst>
          </p:nvPr>
        </p:nvGraphicFramePr>
        <p:xfrm>
          <a:off x="4865688" y="3773488"/>
          <a:ext cx="4389437" cy="1758950"/>
        </p:xfrm>
        <a:graphic>
          <a:graphicData uri="http://schemas.openxmlformats.org/presentationml/2006/ole">
            <mc:AlternateContent xmlns:mc="http://schemas.openxmlformats.org/markup-compatibility/2006">
              <mc:Choice xmlns:v="urn:schemas-microsoft-com:vml" Requires="v">
                <p:oleObj spid="_x0000_s24601" name="CS ChemDraw Drawing" r:id="rId14" imgW="3175838" imgH="1273854" progId="ChemDraw.Document.6.0">
                  <p:embed/>
                </p:oleObj>
              </mc:Choice>
              <mc:Fallback>
                <p:oleObj name="CS ChemDraw Drawing" r:id="rId14" imgW="3175838" imgH="1273854" progId="ChemDraw.Document.6.0">
                  <p:embed/>
                  <p:pic>
                    <p:nvPicPr>
                      <p:cNvPr id="0" name=""/>
                      <p:cNvPicPr/>
                      <p:nvPr/>
                    </p:nvPicPr>
                    <p:blipFill>
                      <a:blip r:embed="rId15"/>
                      <a:stretch>
                        <a:fillRect/>
                      </a:stretch>
                    </p:blipFill>
                    <p:spPr>
                      <a:xfrm>
                        <a:off x="4865688" y="3773488"/>
                        <a:ext cx="4389437" cy="17589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441E02D-6FBD-4D44-82F0-C5D3FED53923}"/>
              </a:ext>
            </a:extLst>
          </p:cNvPr>
          <p:cNvGraphicFramePr>
            <a:graphicFrameLocks noChangeAspect="1"/>
          </p:cNvGraphicFramePr>
          <p:nvPr>
            <p:extLst>
              <p:ext uri="{D42A27DB-BD31-4B8C-83A1-F6EECF244321}">
                <p14:modId xmlns:p14="http://schemas.microsoft.com/office/powerpoint/2010/main" val="3852503773"/>
              </p:ext>
            </p:extLst>
          </p:nvPr>
        </p:nvGraphicFramePr>
        <p:xfrm>
          <a:off x="3330575" y="2519363"/>
          <a:ext cx="3082925" cy="1433512"/>
        </p:xfrm>
        <a:graphic>
          <a:graphicData uri="http://schemas.openxmlformats.org/presentationml/2006/ole">
            <mc:AlternateContent xmlns:mc="http://schemas.openxmlformats.org/markup-compatibility/2006">
              <mc:Choice xmlns:v="urn:schemas-microsoft-com:vml" Requires="v">
                <p:oleObj spid="_x0000_s24602" name="CS ChemDraw Drawing" r:id="rId16" imgW="2189825" imgH="1019241" progId="ChemDraw.Document.6.0">
                  <p:embed/>
                </p:oleObj>
              </mc:Choice>
              <mc:Fallback>
                <p:oleObj name="CS ChemDraw Drawing" r:id="rId16" imgW="2189825" imgH="1019241" progId="ChemDraw.Document.6.0">
                  <p:embed/>
                  <p:pic>
                    <p:nvPicPr>
                      <p:cNvPr id="0" name=""/>
                      <p:cNvPicPr/>
                      <p:nvPr/>
                    </p:nvPicPr>
                    <p:blipFill>
                      <a:blip r:embed="rId17"/>
                      <a:stretch>
                        <a:fillRect/>
                      </a:stretch>
                    </p:blipFill>
                    <p:spPr>
                      <a:xfrm>
                        <a:off x="3330575" y="2519363"/>
                        <a:ext cx="3082925" cy="143351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8D61807D-8B82-4D17-877C-BFD1F14EC40D}"/>
              </a:ext>
            </a:extLst>
          </p:cNvPr>
          <p:cNvGraphicFramePr>
            <a:graphicFrameLocks noChangeAspect="1"/>
          </p:cNvGraphicFramePr>
          <p:nvPr>
            <p:extLst>
              <p:ext uri="{D42A27DB-BD31-4B8C-83A1-F6EECF244321}">
                <p14:modId xmlns:p14="http://schemas.microsoft.com/office/powerpoint/2010/main" val="1817037664"/>
              </p:ext>
            </p:extLst>
          </p:nvPr>
        </p:nvGraphicFramePr>
        <p:xfrm>
          <a:off x="4818063" y="3473450"/>
          <a:ext cx="3035300" cy="773113"/>
        </p:xfrm>
        <a:graphic>
          <a:graphicData uri="http://schemas.openxmlformats.org/presentationml/2006/ole">
            <mc:AlternateContent xmlns:mc="http://schemas.openxmlformats.org/markup-compatibility/2006">
              <mc:Choice xmlns:v="urn:schemas-microsoft-com:vml" Requires="v">
                <p:oleObj spid="_x0000_s24603" name="CS ChemDraw Drawing" r:id="rId18" imgW="2276629" imgH="580565" progId="ChemDraw.Document.6.0">
                  <p:embed/>
                </p:oleObj>
              </mc:Choice>
              <mc:Fallback>
                <p:oleObj name="CS ChemDraw Drawing" r:id="rId18" imgW="2276629" imgH="580565" progId="ChemDraw.Document.6.0">
                  <p:embed/>
                  <p:pic>
                    <p:nvPicPr>
                      <p:cNvPr id="0" name=""/>
                      <p:cNvPicPr/>
                      <p:nvPr/>
                    </p:nvPicPr>
                    <p:blipFill>
                      <a:blip r:embed="rId19"/>
                      <a:stretch>
                        <a:fillRect/>
                      </a:stretch>
                    </p:blipFill>
                    <p:spPr>
                      <a:xfrm>
                        <a:off x="4818063" y="3473450"/>
                        <a:ext cx="3035300" cy="7731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A0D4BC20-4684-4E48-8BB0-3971BBE79B25}"/>
              </a:ext>
            </a:extLst>
          </p:cNvPr>
          <p:cNvGraphicFramePr>
            <a:graphicFrameLocks noChangeAspect="1"/>
          </p:cNvGraphicFramePr>
          <p:nvPr>
            <p:extLst>
              <p:ext uri="{D42A27DB-BD31-4B8C-83A1-F6EECF244321}">
                <p14:modId xmlns:p14="http://schemas.microsoft.com/office/powerpoint/2010/main" val="853364461"/>
              </p:ext>
            </p:extLst>
          </p:nvPr>
        </p:nvGraphicFramePr>
        <p:xfrm>
          <a:off x="5098354" y="2729783"/>
          <a:ext cx="4951413" cy="1720850"/>
        </p:xfrm>
        <a:graphic>
          <a:graphicData uri="http://schemas.openxmlformats.org/presentationml/2006/ole">
            <mc:AlternateContent xmlns:mc="http://schemas.openxmlformats.org/markup-compatibility/2006">
              <mc:Choice xmlns:v="urn:schemas-microsoft-com:vml" Requires="v">
                <p:oleObj spid="_x0000_s24604" name="CS ChemDraw Drawing" r:id="rId20" imgW="3553830" imgH="1238776" progId="ChemDraw.Document.6.0">
                  <p:embed/>
                </p:oleObj>
              </mc:Choice>
              <mc:Fallback>
                <p:oleObj name="CS ChemDraw Drawing" r:id="rId20" imgW="3553830" imgH="1238776" progId="ChemDraw.Document.6.0">
                  <p:embed/>
                  <p:pic>
                    <p:nvPicPr>
                      <p:cNvPr id="0" name=""/>
                      <p:cNvPicPr/>
                      <p:nvPr/>
                    </p:nvPicPr>
                    <p:blipFill>
                      <a:blip r:embed="rId21"/>
                      <a:stretch>
                        <a:fillRect/>
                      </a:stretch>
                    </p:blipFill>
                    <p:spPr>
                      <a:xfrm>
                        <a:off x="5098354" y="2729783"/>
                        <a:ext cx="4951413" cy="1720850"/>
                      </a:xfrm>
                      <a:prstGeom prst="rect">
                        <a:avLst/>
                      </a:prstGeom>
                    </p:spPr>
                  </p:pic>
                </p:oleObj>
              </mc:Fallback>
            </mc:AlternateContent>
          </a:graphicData>
        </a:graphic>
      </p:graphicFrame>
      <p:sp>
        <p:nvSpPr>
          <p:cNvPr id="20" name="Title 1">
            <a:extLst>
              <a:ext uri="{FF2B5EF4-FFF2-40B4-BE49-F238E27FC236}">
                <a16:creationId xmlns:a16="http://schemas.microsoft.com/office/drawing/2014/main" id="{609B3CFF-939C-45EE-A435-70B1693DEBDE}"/>
              </a:ext>
            </a:extLst>
          </p:cNvPr>
          <p:cNvSpPr txBox="1">
            <a:spLocks/>
          </p:cNvSpPr>
          <p:nvPr/>
        </p:nvSpPr>
        <p:spPr>
          <a:xfrm>
            <a:off x="0" y="0"/>
            <a:ext cx="5724395" cy="13152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Why is pyrene the minor product?</a:t>
            </a:r>
          </a:p>
        </p:txBody>
      </p:sp>
    </p:spTree>
    <p:extLst>
      <p:ext uri="{BB962C8B-B14F-4D97-AF65-F5344CB8AC3E}">
        <p14:creationId xmlns:p14="http://schemas.microsoft.com/office/powerpoint/2010/main" val="253926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a:extLst>
              <a:ext uri="{FF2B5EF4-FFF2-40B4-BE49-F238E27FC236}">
                <a16:creationId xmlns:a16="http://schemas.microsoft.com/office/drawing/2014/main" id="{A96FB91B-9B90-4F43-A077-EDC8E02700AC}"/>
              </a:ext>
            </a:extLst>
          </p:cNvPr>
          <p:cNvGraphicFramePr>
            <a:graphicFrameLocks noChangeAspect="1"/>
          </p:cNvGraphicFramePr>
          <p:nvPr>
            <p:extLst>
              <p:ext uri="{D42A27DB-BD31-4B8C-83A1-F6EECF244321}">
                <p14:modId xmlns:p14="http://schemas.microsoft.com/office/powerpoint/2010/main" val="788454388"/>
              </p:ext>
            </p:extLst>
          </p:nvPr>
        </p:nvGraphicFramePr>
        <p:xfrm>
          <a:off x="5774759" y="2793304"/>
          <a:ext cx="6138207" cy="2133317"/>
        </p:xfrm>
        <a:graphic>
          <a:graphicData uri="http://schemas.openxmlformats.org/presentationml/2006/ole">
            <mc:AlternateContent xmlns:mc="http://schemas.openxmlformats.org/markup-compatibility/2006">
              <mc:Choice xmlns:v="urn:schemas-microsoft-com:vml" Requires="v">
                <p:oleObj spid="_x0000_s25632" name="CS ChemDraw Drawing" r:id="rId4" imgW="3553830" imgH="1238776" progId="ChemDraw.Document.6.0">
                  <p:embed/>
                </p:oleObj>
              </mc:Choice>
              <mc:Fallback>
                <p:oleObj name="CS ChemDraw Drawing" r:id="rId4" imgW="3553830" imgH="1238776" progId="ChemDraw.Document.6.0">
                  <p:embed/>
                  <p:pic>
                    <p:nvPicPr>
                      <p:cNvPr id="19" name="Object 18">
                        <a:extLst>
                          <a:ext uri="{FF2B5EF4-FFF2-40B4-BE49-F238E27FC236}">
                            <a16:creationId xmlns:a16="http://schemas.microsoft.com/office/drawing/2014/main" id="{A0D4BC20-4684-4E48-8BB0-3971BBE79B25}"/>
                          </a:ext>
                        </a:extLst>
                      </p:cNvPr>
                      <p:cNvPicPr/>
                      <p:nvPr/>
                    </p:nvPicPr>
                    <p:blipFill>
                      <a:blip r:embed="rId5"/>
                      <a:stretch>
                        <a:fillRect/>
                      </a:stretch>
                    </p:blipFill>
                    <p:spPr>
                      <a:xfrm>
                        <a:off x="5774759" y="2793304"/>
                        <a:ext cx="6138207" cy="2133317"/>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441E02D-6FBD-4D44-82F0-C5D3FED53923}"/>
              </a:ext>
            </a:extLst>
          </p:cNvPr>
          <p:cNvGraphicFramePr>
            <a:graphicFrameLocks noChangeAspect="1"/>
          </p:cNvGraphicFramePr>
          <p:nvPr>
            <p:extLst>
              <p:ext uri="{D42A27DB-BD31-4B8C-83A1-F6EECF244321}">
                <p14:modId xmlns:p14="http://schemas.microsoft.com/office/powerpoint/2010/main" val="1098103058"/>
              </p:ext>
            </p:extLst>
          </p:nvPr>
        </p:nvGraphicFramePr>
        <p:xfrm>
          <a:off x="3656013" y="2555875"/>
          <a:ext cx="3786187" cy="1760538"/>
        </p:xfrm>
        <a:graphic>
          <a:graphicData uri="http://schemas.openxmlformats.org/presentationml/2006/ole">
            <mc:AlternateContent xmlns:mc="http://schemas.openxmlformats.org/markup-compatibility/2006">
              <mc:Choice xmlns:v="urn:schemas-microsoft-com:vml" Requires="v">
                <p:oleObj spid="_x0000_s25633" name="CS ChemDraw Drawing" r:id="rId6" imgW="2188247" imgH="1019241" progId="ChemDraw.Document.6.0">
                  <p:embed/>
                </p:oleObj>
              </mc:Choice>
              <mc:Fallback>
                <p:oleObj name="CS ChemDraw Drawing" r:id="rId6" imgW="2188247" imgH="1019241" progId="ChemDraw.Document.6.0">
                  <p:embed/>
                  <p:pic>
                    <p:nvPicPr>
                      <p:cNvPr id="17" name="Object 16">
                        <a:extLst>
                          <a:ext uri="{FF2B5EF4-FFF2-40B4-BE49-F238E27FC236}">
                            <a16:creationId xmlns:a16="http://schemas.microsoft.com/office/drawing/2014/main" id="{2441E02D-6FBD-4D44-82F0-C5D3FED53923}"/>
                          </a:ext>
                        </a:extLst>
                      </p:cNvPr>
                      <p:cNvPicPr/>
                      <p:nvPr/>
                    </p:nvPicPr>
                    <p:blipFill>
                      <a:blip r:embed="rId7"/>
                      <a:stretch>
                        <a:fillRect/>
                      </a:stretch>
                    </p:blipFill>
                    <p:spPr>
                      <a:xfrm>
                        <a:off x="3656013" y="2555875"/>
                        <a:ext cx="3786187" cy="176053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B545FA-7077-4C6B-B781-B3D7376DA689}"/>
              </a:ext>
            </a:extLst>
          </p:cNvPr>
          <p:cNvSpPr>
            <a:spLocks noGrp="1"/>
          </p:cNvSpPr>
          <p:nvPr>
            <p:ph type="title"/>
          </p:nvPr>
        </p:nvSpPr>
        <p:spPr>
          <a:xfrm>
            <a:off x="0" y="0"/>
            <a:ext cx="5636712" cy="1703540"/>
          </a:xfrm>
        </p:spPr>
        <p:txBody>
          <a:bodyPr>
            <a:normAutofit/>
          </a:bodyPr>
          <a:lstStyle/>
          <a:p>
            <a:r>
              <a:rPr lang="en-US" sz="3600" dirty="0">
                <a:latin typeface="Arial" panose="020B0604020202020204" pitchFamily="34" charset="0"/>
                <a:cs typeface="Arial" panose="020B0604020202020204" pitchFamily="34" charset="0"/>
              </a:rPr>
              <a:t>Redirecting reactivity: blocking a favorable reaction</a:t>
            </a:r>
          </a:p>
        </p:txBody>
      </p:sp>
      <p:sp>
        <p:nvSpPr>
          <p:cNvPr id="5" name="Rectangle 2">
            <a:extLst>
              <a:ext uri="{FF2B5EF4-FFF2-40B4-BE49-F238E27FC236}">
                <a16:creationId xmlns:a16="http://schemas.microsoft.com/office/drawing/2014/main" id="{EEB549FD-B28A-4C38-B980-361C7910D5BB}"/>
              </a:ext>
            </a:extLst>
          </p:cNvPr>
          <p:cNvSpPr>
            <a:spLocks noChangeArrowheads="1"/>
          </p:cNvSpPr>
          <p:nvPr/>
        </p:nvSpPr>
        <p:spPr bwMode="auto">
          <a:xfrm>
            <a:off x="512367"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Slide Number Placeholder 7">
            <a:extLst>
              <a:ext uri="{FF2B5EF4-FFF2-40B4-BE49-F238E27FC236}">
                <a16:creationId xmlns:a16="http://schemas.microsoft.com/office/drawing/2014/main" id="{FB087C59-5172-43AF-B50B-5C8E151E63C7}"/>
              </a:ext>
            </a:extLst>
          </p:cNvPr>
          <p:cNvSpPr>
            <a:spLocks noGrp="1"/>
          </p:cNvSpPr>
          <p:nvPr>
            <p:ph type="sldNum" sz="quarter" idx="12"/>
          </p:nvPr>
        </p:nvSpPr>
        <p:spPr/>
        <p:txBody>
          <a:bodyPr/>
          <a:lstStyle/>
          <a:p>
            <a:fld id="{EA4F6970-68C5-4F59-A640-49707B823614}" type="slidenum">
              <a:rPr lang="en-US" smtClean="0"/>
              <a:t>26</a:t>
            </a:fld>
            <a:endParaRPr lang="en-US"/>
          </a:p>
        </p:txBody>
      </p:sp>
      <p:graphicFrame>
        <p:nvGraphicFramePr>
          <p:cNvPr id="7" name="Object 6">
            <a:extLst>
              <a:ext uri="{FF2B5EF4-FFF2-40B4-BE49-F238E27FC236}">
                <a16:creationId xmlns:a16="http://schemas.microsoft.com/office/drawing/2014/main" id="{4F3E6FFE-DB3A-4569-B4DF-65BDA856114D}"/>
              </a:ext>
            </a:extLst>
          </p:cNvPr>
          <p:cNvGraphicFramePr>
            <a:graphicFrameLocks noChangeAspect="1"/>
          </p:cNvGraphicFramePr>
          <p:nvPr>
            <p:extLst>
              <p:ext uri="{D42A27DB-BD31-4B8C-83A1-F6EECF244321}">
                <p14:modId xmlns:p14="http://schemas.microsoft.com/office/powerpoint/2010/main" val="2417603159"/>
              </p:ext>
            </p:extLst>
          </p:nvPr>
        </p:nvGraphicFramePr>
        <p:xfrm>
          <a:off x="259666" y="4196219"/>
          <a:ext cx="3309215" cy="1177446"/>
        </p:xfrm>
        <a:graphic>
          <a:graphicData uri="http://schemas.openxmlformats.org/presentationml/2006/ole">
            <mc:AlternateContent xmlns:mc="http://schemas.openxmlformats.org/markup-compatibility/2006">
              <mc:Choice xmlns:v="urn:schemas-microsoft-com:vml" Requires="v">
                <p:oleObj spid="_x0000_s25634" name="CS ChemDraw Drawing" r:id="rId8" imgW="1953482" imgH="694865" progId="ChemDraw.Document.6.0">
                  <p:embed/>
                </p:oleObj>
              </mc:Choice>
              <mc:Fallback>
                <p:oleObj name="CS ChemDraw Drawing" r:id="rId8" imgW="1953482" imgH="694865" progId="ChemDraw.Document.6.0">
                  <p:embed/>
                  <p:pic>
                    <p:nvPicPr>
                      <p:cNvPr id="7" name="Object 6">
                        <a:extLst>
                          <a:ext uri="{FF2B5EF4-FFF2-40B4-BE49-F238E27FC236}">
                            <a16:creationId xmlns:a16="http://schemas.microsoft.com/office/drawing/2014/main" id="{4F3E6FFE-DB3A-4569-B4DF-65BDA856114D}"/>
                          </a:ext>
                        </a:extLst>
                      </p:cNvPr>
                      <p:cNvPicPr/>
                      <p:nvPr/>
                    </p:nvPicPr>
                    <p:blipFill>
                      <a:blip r:embed="rId9"/>
                      <a:stretch>
                        <a:fillRect/>
                      </a:stretch>
                    </p:blipFill>
                    <p:spPr>
                      <a:xfrm>
                        <a:off x="259666" y="4196219"/>
                        <a:ext cx="3309215" cy="1177446"/>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D9F560D-750C-40FB-BF5E-D3DFFC31B575}"/>
              </a:ext>
            </a:extLst>
          </p:cNvPr>
          <p:cNvGraphicFramePr>
            <a:graphicFrameLocks noChangeAspect="1"/>
          </p:cNvGraphicFramePr>
          <p:nvPr>
            <p:extLst>
              <p:ext uri="{D42A27DB-BD31-4B8C-83A1-F6EECF244321}">
                <p14:modId xmlns:p14="http://schemas.microsoft.com/office/powerpoint/2010/main" val="784814656"/>
              </p:ext>
            </p:extLst>
          </p:nvPr>
        </p:nvGraphicFramePr>
        <p:xfrm>
          <a:off x="1913306" y="3871999"/>
          <a:ext cx="1330935" cy="1781019"/>
        </p:xfrm>
        <a:graphic>
          <a:graphicData uri="http://schemas.openxmlformats.org/presentationml/2006/ole">
            <mc:AlternateContent xmlns:mc="http://schemas.openxmlformats.org/markup-compatibility/2006">
              <mc:Choice xmlns:v="urn:schemas-microsoft-com:vml" Requires="v">
                <p:oleObj spid="_x0000_s25635" name="CS ChemDraw Drawing" r:id="rId10" imgW="838052" imgH="1126052" progId="ChemDraw.Document.6.0">
                  <p:embed/>
                </p:oleObj>
              </mc:Choice>
              <mc:Fallback>
                <p:oleObj name="CS ChemDraw Drawing" r:id="rId10" imgW="838052" imgH="1126052" progId="ChemDraw.Document.6.0">
                  <p:embed/>
                  <p:pic>
                    <p:nvPicPr>
                      <p:cNvPr id="9" name="Object 8">
                        <a:extLst>
                          <a:ext uri="{FF2B5EF4-FFF2-40B4-BE49-F238E27FC236}">
                            <a16:creationId xmlns:a16="http://schemas.microsoft.com/office/drawing/2014/main" id="{3D9F560D-750C-40FB-BF5E-D3DFFC31B575}"/>
                          </a:ext>
                        </a:extLst>
                      </p:cNvPr>
                      <p:cNvPicPr/>
                      <p:nvPr/>
                    </p:nvPicPr>
                    <p:blipFill>
                      <a:blip r:embed="rId11"/>
                      <a:stretch>
                        <a:fillRect/>
                      </a:stretch>
                    </p:blipFill>
                    <p:spPr>
                      <a:xfrm>
                        <a:off x="1913306" y="3871999"/>
                        <a:ext cx="1330935" cy="1781019"/>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8B98055-1325-454E-B8CC-15A086013006}"/>
              </a:ext>
            </a:extLst>
          </p:cNvPr>
          <p:cNvGraphicFramePr>
            <a:graphicFrameLocks noChangeAspect="1"/>
          </p:cNvGraphicFramePr>
          <p:nvPr>
            <p:extLst>
              <p:ext uri="{D42A27DB-BD31-4B8C-83A1-F6EECF244321}">
                <p14:modId xmlns:p14="http://schemas.microsoft.com/office/powerpoint/2010/main" val="3646411481"/>
              </p:ext>
            </p:extLst>
          </p:nvPr>
        </p:nvGraphicFramePr>
        <p:xfrm>
          <a:off x="3451639" y="4877604"/>
          <a:ext cx="4427232" cy="1930855"/>
        </p:xfrm>
        <a:graphic>
          <a:graphicData uri="http://schemas.openxmlformats.org/presentationml/2006/ole">
            <mc:AlternateContent xmlns:mc="http://schemas.openxmlformats.org/markup-compatibility/2006">
              <mc:Choice xmlns:v="urn:schemas-microsoft-com:vml" Requires="v">
                <p:oleObj spid="_x0000_s25636" name="CS ChemDraw Drawing" r:id="rId12" imgW="2500741" imgH="1090974" progId="ChemDraw.Document.6.0">
                  <p:embed/>
                </p:oleObj>
              </mc:Choice>
              <mc:Fallback>
                <p:oleObj name="CS ChemDraw Drawing" r:id="rId12" imgW="2500741" imgH="1090974" progId="ChemDraw.Document.6.0">
                  <p:embed/>
                  <p:pic>
                    <p:nvPicPr>
                      <p:cNvPr id="14" name="Object 13">
                        <a:extLst>
                          <a:ext uri="{FF2B5EF4-FFF2-40B4-BE49-F238E27FC236}">
                            <a16:creationId xmlns:a16="http://schemas.microsoft.com/office/drawing/2014/main" id="{E8B98055-1325-454E-B8CC-15A086013006}"/>
                          </a:ext>
                        </a:extLst>
                      </p:cNvPr>
                      <p:cNvPicPr/>
                      <p:nvPr/>
                    </p:nvPicPr>
                    <p:blipFill>
                      <a:blip r:embed="rId13"/>
                      <a:stretch>
                        <a:fillRect/>
                      </a:stretch>
                    </p:blipFill>
                    <p:spPr>
                      <a:xfrm>
                        <a:off x="3451639" y="4877604"/>
                        <a:ext cx="4427232" cy="193085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8D61807D-8B82-4D17-877C-BFD1F14EC40D}"/>
              </a:ext>
            </a:extLst>
          </p:cNvPr>
          <p:cNvGraphicFramePr>
            <a:graphicFrameLocks noChangeAspect="1"/>
          </p:cNvGraphicFramePr>
          <p:nvPr>
            <p:extLst>
              <p:ext uri="{D42A27DB-BD31-4B8C-83A1-F6EECF244321}">
                <p14:modId xmlns:p14="http://schemas.microsoft.com/office/powerpoint/2010/main" val="3404036833"/>
              </p:ext>
            </p:extLst>
          </p:nvPr>
        </p:nvGraphicFramePr>
        <p:xfrm>
          <a:off x="5495925" y="3740150"/>
          <a:ext cx="3267075" cy="955675"/>
        </p:xfrm>
        <a:graphic>
          <a:graphicData uri="http://schemas.openxmlformats.org/presentationml/2006/ole">
            <mc:AlternateContent xmlns:mc="http://schemas.openxmlformats.org/markup-compatibility/2006">
              <mc:Choice xmlns:v="urn:schemas-microsoft-com:vml" Requires="v">
                <p:oleObj spid="_x0000_s25637" name="CS ChemDraw Drawing" r:id="rId14" imgW="2016217" imgH="592783" progId="ChemDraw.Document.6.0">
                  <p:embed/>
                </p:oleObj>
              </mc:Choice>
              <mc:Fallback>
                <p:oleObj name="CS ChemDraw Drawing" r:id="rId14" imgW="2016217" imgH="592783" progId="ChemDraw.Document.6.0">
                  <p:embed/>
                  <p:pic>
                    <p:nvPicPr>
                      <p:cNvPr id="18" name="Object 17">
                        <a:extLst>
                          <a:ext uri="{FF2B5EF4-FFF2-40B4-BE49-F238E27FC236}">
                            <a16:creationId xmlns:a16="http://schemas.microsoft.com/office/drawing/2014/main" id="{8D61807D-8B82-4D17-877C-BFD1F14EC40D}"/>
                          </a:ext>
                        </a:extLst>
                      </p:cNvPr>
                      <p:cNvPicPr/>
                      <p:nvPr/>
                    </p:nvPicPr>
                    <p:blipFill>
                      <a:blip r:embed="rId15"/>
                      <a:stretch>
                        <a:fillRect/>
                      </a:stretch>
                    </p:blipFill>
                    <p:spPr>
                      <a:xfrm>
                        <a:off x="5495925" y="3740150"/>
                        <a:ext cx="3267075" cy="95567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E8980FA3-360A-4B3D-9B5A-0FCBE8284233}"/>
              </a:ext>
            </a:extLst>
          </p:cNvPr>
          <p:cNvGraphicFramePr>
            <a:graphicFrameLocks noChangeAspect="1"/>
          </p:cNvGraphicFramePr>
          <p:nvPr>
            <p:extLst>
              <p:ext uri="{D42A27DB-BD31-4B8C-83A1-F6EECF244321}">
                <p14:modId xmlns:p14="http://schemas.microsoft.com/office/powerpoint/2010/main" val="2541583322"/>
              </p:ext>
            </p:extLst>
          </p:nvPr>
        </p:nvGraphicFramePr>
        <p:xfrm>
          <a:off x="8786813" y="4073525"/>
          <a:ext cx="1774825" cy="2260600"/>
        </p:xfrm>
        <a:graphic>
          <a:graphicData uri="http://schemas.openxmlformats.org/presentationml/2006/ole">
            <mc:AlternateContent xmlns:mc="http://schemas.openxmlformats.org/markup-compatibility/2006">
              <mc:Choice xmlns:v="urn:schemas-microsoft-com:vml" Requires="v">
                <p:oleObj spid="_x0000_s25638" name="CS ChemDraw Drawing" r:id="rId16" imgW="998245" imgH="1273854" progId="ChemDraw.Document.6.0">
                  <p:embed/>
                </p:oleObj>
              </mc:Choice>
              <mc:Fallback>
                <p:oleObj name="CS ChemDraw Drawing" r:id="rId16" imgW="998245" imgH="1273854" progId="ChemDraw.Document.6.0">
                  <p:embed/>
                  <p:pic>
                    <p:nvPicPr>
                      <p:cNvPr id="16" name="Object 15">
                        <a:extLst>
                          <a:ext uri="{FF2B5EF4-FFF2-40B4-BE49-F238E27FC236}">
                            <a16:creationId xmlns:a16="http://schemas.microsoft.com/office/drawing/2014/main" id="{B7309535-B4BA-4043-854B-4C5FF8DC8836}"/>
                          </a:ext>
                        </a:extLst>
                      </p:cNvPr>
                      <p:cNvPicPr/>
                      <p:nvPr/>
                    </p:nvPicPr>
                    <p:blipFill>
                      <a:blip r:embed="rId17"/>
                      <a:stretch>
                        <a:fillRect/>
                      </a:stretch>
                    </p:blipFill>
                    <p:spPr>
                      <a:xfrm>
                        <a:off x="8786813" y="4073525"/>
                        <a:ext cx="1774825" cy="22606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4862DE54-E2DF-414A-9D22-1A6766A96988}"/>
              </a:ext>
            </a:extLst>
          </p:cNvPr>
          <p:cNvGraphicFramePr>
            <a:graphicFrameLocks noChangeAspect="1"/>
          </p:cNvGraphicFramePr>
          <p:nvPr>
            <p:extLst>
              <p:ext uri="{D42A27DB-BD31-4B8C-83A1-F6EECF244321}">
                <p14:modId xmlns:p14="http://schemas.microsoft.com/office/powerpoint/2010/main" val="1063963284"/>
              </p:ext>
            </p:extLst>
          </p:nvPr>
        </p:nvGraphicFramePr>
        <p:xfrm>
          <a:off x="3780295" y="5032353"/>
          <a:ext cx="403399" cy="406280"/>
        </p:xfrm>
        <a:graphic>
          <a:graphicData uri="http://schemas.openxmlformats.org/presentationml/2006/ole">
            <mc:AlternateContent xmlns:mc="http://schemas.openxmlformats.org/markup-compatibility/2006">
              <mc:Choice xmlns:v="urn:schemas-microsoft-com:vml" Requires="v">
                <p:oleObj spid="_x0000_s25639" name="CS ChemDraw Drawing" r:id="rId18" imgW="222139" imgH="223870" progId="ChemDraw.Document.6.0">
                  <p:embed/>
                </p:oleObj>
              </mc:Choice>
              <mc:Fallback>
                <p:oleObj name="CS ChemDraw Drawing" r:id="rId18" imgW="222139" imgH="223870" progId="ChemDraw.Document.6.0">
                  <p:embed/>
                  <p:pic>
                    <p:nvPicPr>
                      <p:cNvPr id="22" name="Object 21">
                        <a:extLst>
                          <a:ext uri="{FF2B5EF4-FFF2-40B4-BE49-F238E27FC236}">
                            <a16:creationId xmlns:a16="http://schemas.microsoft.com/office/drawing/2014/main" id="{0B759B0A-C26B-45C9-97CA-CED1D43E5B6F}"/>
                          </a:ext>
                        </a:extLst>
                      </p:cNvPr>
                      <p:cNvPicPr/>
                      <p:nvPr/>
                    </p:nvPicPr>
                    <p:blipFill>
                      <a:blip r:embed="rId19"/>
                      <a:stretch>
                        <a:fillRect/>
                      </a:stretch>
                    </p:blipFill>
                    <p:spPr>
                      <a:xfrm>
                        <a:off x="3780295" y="5032353"/>
                        <a:ext cx="403399" cy="40628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0101DD07-A43E-4037-B3EB-4AD89C6AA451}"/>
              </a:ext>
            </a:extLst>
          </p:cNvPr>
          <p:cNvGraphicFramePr>
            <a:graphicFrameLocks noChangeAspect="1"/>
          </p:cNvGraphicFramePr>
          <p:nvPr>
            <p:extLst>
              <p:ext uri="{D42A27DB-BD31-4B8C-83A1-F6EECF244321}">
                <p14:modId xmlns:p14="http://schemas.microsoft.com/office/powerpoint/2010/main" val="1430484267"/>
              </p:ext>
            </p:extLst>
          </p:nvPr>
        </p:nvGraphicFramePr>
        <p:xfrm>
          <a:off x="2076756" y="5094984"/>
          <a:ext cx="189647" cy="191001"/>
        </p:xfrm>
        <a:graphic>
          <a:graphicData uri="http://schemas.openxmlformats.org/presentationml/2006/ole">
            <mc:AlternateContent xmlns:mc="http://schemas.openxmlformats.org/markup-compatibility/2006">
              <mc:Choice xmlns:v="urn:schemas-microsoft-com:vml" Requires="v">
                <p:oleObj spid="_x0000_s25640" name="CS ChemDraw Drawing" r:id="rId20" imgW="222139" imgH="223870" progId="ChemDraw.Document.6.0">
                  <p:embed/>
                </p:oleObj>
              </mc:Choice>
              <mc:Fallback>
                <p:oleObj name="CS ChemDraw Drawing" r:id="rId20" imgW="222139" imgH="223870" progId="ChemDraw.Document.6.0">
                  <p:embed/>
                  <p:pic>
                    <p:nvPicPr>
                      <p:cNvPr id="22" name="Object 21">
                        <a:extLst>
                          <a:ext uri="{FF2B5EF4-FFF2-40B4-BE49-F238E27FC236}">
                            <a16:creationId xmlns:a16="http://schemas.microsoft.com/office/drawing/2014/main" id="{0B759B0A-C26B-45C9-97CA-CED1D43E5B6F}"/>
                          </a:ext>
                        </a:extLst>
                      </p:cNvPr>
                      <p:cNvPicPr/>
                      <p:nvPr/>
                    </p:nvPicPr>
                    <p:blipFill>
                      <a:blip r:embed="rId19"/>
                      <a:stretch>
                        <a:fillRect/>
                      </a:stretch>
                    </p:blipFill>
                    <p:spPr>
                      <a:xfrm>
                        <a:off x="2076756" y="5094984"/>
                        <a:ext cx="189647" cy="191001"/>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CC617A3E-FDB2-4FD9-8F89-56292996A3D9}"/>
              </a:ext>
            </a:extLst>
          </p:cNvPr>
          <p:cNvGraphicFramePr>
            <a:graphicFrameLocks noChangeAspect="1"/>
          </p:cNvGraphicFramePr>
          <p:nvPr>
            <p:extLst>
              <p:ext uri="{D42A27DB-BD31-4B8C-83A1-F6EECF244321}">
                <p14:modId xmlns:p14="http://schemas.microsoft.com/office/powerpoint/2010/main" val="3974371246"/>
              </p:ext>
            </p:extLst>
          </p:nvPr>
        </p:nvGraphicFramePr>
        <p:xfrm>
          <a:off x="7026614" y="3944680"/>
          <a:ext cx="189647" cy="191001"/>
        </p:xfrm>
        <a:graphic>
          <a:graphicData uri="http://schemas.openxmlformats.org/presentationml/2006/ole">
            <mc:AlternateContent xmlns:mc="http://schemas.openxmlformats.org/markup-compatibility/2006">
              <mc:Choice xmlns:v="urn:schemas-microsoft-com:vml" Requires="v">
                <p:oleObj spid="_x0000_s25641" name="CS ChemDraw Drawing" r:id="rId21" imgW="222139" imgH="223870" progId="ChemDraw.Document.6.0">
                  <p:embed/>
                </p:oleObj>
              </mc:Choice>
              <mc:Fallback>
                <p:oleObj name="CS ChemDraw Drawing" r:id="rId21" imgW="222139" imgH="223870" progId="ChemDraw.Document.6.0">
                  <p:embed/>
                  <p:pic>
                    <p:nvPicPr>
                      <p:cNvPr id="25" name="Object 24">
                        <a:extLst>
                          <a:ext uri="{FF2B5EF4-FFF2-40B4-BE49-F238E27FC236}">
                            <a16:creationId xmlns:a16="http://schemas.microsoft.com/office/drawing/2014/main" id="{0101DD07-A43E-4037-B3EB-4AD89C6AA451}"/>
                          </a:ext>
                        </a:extLst>
                      </p:cNvPr>
                      <p:cNvPicPr/>
                      <p:nvPr/>
                    </p:nvPicPr>
                    <p:blipFill>
                      <a:blip r:embed="rId19"/>
                      <a:stretch>
                        <a:fillRect/>
                      </a:stretch>
                    </p:blipFill>
                    <p:spPr>
                      <a:xfrm>
                        <a:off x="7026614" y="3944680"/>
                        <a:ext cx="189647" cy="191001"/>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CAC4C56F-8F3F-4D25-B293-077994C26580}"/>
              </a:ext>
            </a:extLst>
          </p:cNvPr>
          <p:cNvGraphicFramePr>
            <a:graphicFrameLocks noChangeAspect="1"/>
          </p:cNvGraphicFramePr>
          <p:nvPr>
            <p:extLst>
              <p:ext uri="{D42A27DB-BD31-4B8C-83A1-F6EECF244321}">
                <p14:modId xmlns:p14="http://schemas.microsoft.com/office/powerpoint/2010/main" val="2844995705"/>
              </p:ext>
            </p:extLst>
          </p:nvPr>
        </p:nvGraphicFramePr>
        <p:xfrm>
          <a:off x="6475470" y="3944680"/>
          <a:ext cx="189647" cy="191001"/>
        </p:xfrm>
        <a:graphic>
          <a:graphicData uri="http://schemas.openxmlformats.org/presentationml/2006/ole">
            <mc:AlternateContent xmlns:mc="http://schemas.openxmlformats.org/markup-compatibility/2006">
              <mc:Choice xmlns:v="urn:schemas-microsoft-com:vml" Requires="v">
                <p:oleObj spid="_x0000_s25642" name="CS ChemDraw Drawing" r:id="rId22" imgW="222139" imgH="223870" progId="ChemDraw.Document.6.0">
                  <p:embed/>
                </p:oleObj>
              </mc:Choice>
              <mc:Fallback>
                <p:oleObj name="CS ChemDraw Drawing" r:id="rId22" imgW="222139" imgH="223870" progId="ChemDraw.Document.6.0">
                  <p:embed/>
                  <p:pic>
                    <p:nvPicPr>
                      <p:cNvPr id="25" name="Object 24">
                        <a:extLst>
                          <a:ext uri="{FF2B5EF4-FFF2-40B4-BE49-F238E27FC236}">
                            <a16:creationId xmlns:a16="http://schemas.microsoft.com/office/drawing/2014/main" id="{0101DD07-A43E-4037-B3EB-4AD89C6AA451}"/>
                          </a:ext>
                        </a:extLst>
                      </p:cNvPr>
                      <p:cNvPicPr/>
                      <p:nvPr/>
                    </p:nvPicPr>
                    <p:blipFill>
                      <a:blip r:embed="rId19"/>
                      <a:stretch>
                        <a:fillRect/>
                      </a:stretch>
                    </p:blipFill>
                    <p:spPr>
                      <a:xfrm>
                        <a:off x="6475470" y="3944680"/>
                        <a:ext cx="189647" cy="191001"/>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830E4ACA-FD8B-4E11-AB51-CB31CABCE1FF}"/>
              </a:ext>
            </a:extLst>
          </p:cNvPr>
          <p:cNvGraphicFramePr>
            <a:graphicFrameLocks noChangeAspect="1"/>
          </p:cNvGraphicFramePr>
          <p:nvPr>
            <p:extLst>
              <p:ext uri="{D42A27DB-BD31-4B8C-83A1-F6EECF244321}">
                <p14:modId xmlns:p14="http://schemas.microsoft.com/office/powerpoint/2010/main" val="3351621695"/>
              </p:ext>
            </p:extLst>
          </p:nvPr>
        </p:nvGraphicFramePr>
        <p:xfrm>
          <a:off x="7828290" y="4057410"/>
          <a:ext cx="403399" cy="406280"/>
        </p:xfrm>
        <a:graphic>
          <a:graphicData uri="http://schemas.openxmlformats.org/presentationml/2006/ole">
            <mc:AlternateContent xmlns:mc="http://schemas.openxmlformats.org/markup-compatibility/2006">
              <mc:Choice xmlns:v="urn:schemas-microsoft-com:vml" Requires="v">
                <p:oleObj spid="_x0000_s25643" name="CS ChemDraw Drawing" r:id="rId23" imgW="222139" imgH="223870" progId="ChemDraw.Document.6.0">
                  <p:embed/>
                </p:oleObj>
              </mc:Choice>
              <mc:Fallback>
                <p:oleObj name="CS ChemDraw Drawing" r:id="rId23" imgW="222139" imgH="223870" progId="ChemDraw.Document.6.0">
                  <p:embed/>
                  <p:pic>
                    <p:nvPicPr>
                      <p:cNvPr id="24" name="Object 23">
                        <a:extLst>
                          <a:ext uri="{FF2B5EF4-FFF2-40B4-BE49-F238E27FC236}">
                            <a16:creationId xmlns:a16="http://schemas.microsoft.com/office/drawing/2014/main" id="{4862DE54-E2DF-414A-9D22-1A6766A96988}"/>
                          </a:ext>
                        </a:extLst>
                      </p:cNvPr>
                      <p:cNvPicPr/>
                      <p:nvPr/>
                    </p:nvPicPr>
                    <p:blipFill>
                      <a:blip r:embed="rId19"/>
                      <a:stretch>
                        <a:fillRect/>
                      </a:stretch>
                    </p:blipFill>
                    <p:spPr>
                      <a:xfrm>
                        <a:off x="7828290" y="4057410"/>
                        <a:ext cx="403399" cy="40628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4487D4E2-1FAA-4B48-A94E-41EBE9749715}"/>
              </a:ext>
            </a:extLst>
          </p:cNvPr>
          <p:cNvGraphicFramePr>
            <a:graphicFrameLocks noChangeAspect="1"/>
          </p:cNvGraphicFramePr>
          <p:nvPr>
            <p:extLst>
              <p:ext uri="{D42A27DB-BD31-4B8C-83A1-F6EECF244321}">
                <p14:modId xmlns:p14="http://schemas.microsoft.com/office/powerpoint/2010/main" val="1832454133"/>
              </p:ext>
            </p:extLst>
          </p:nvPr>
        </p:nvGraphicFramePr>
        <p:xfrm>
          <a:off x="11473344" y="4320460"/>
          <a:ext cx="189647" cy="191001"/>
        </p:xfrm>
        <a:graphic>
          <a:graphicData uri="http://schemas.openxmlformats.org/presentationml/2006/ole">
            <mc:AlternateContent xmlns:mc="http://schemas.openxmlformats.org/markup-compatibility/2006">
              <mc:Choice xmlns:v="urn:schemas-microsoft-com:vml" Requires="v">
                <p:oleObj spid="_x0000_s25644" name="CS ChemDraw Drawing" r:id="rId24" imgW="222139" imgH="223870" progId="ChemDraw.Document.6.0">
                  <p:embed/>
                </p:oleObj>
              </mc:Choice>
              <mc:Fallback>
                <p:oleObj name="CS ChemDraw Drawing" r:id="rId24" imgW="222139" imgH="223870" progId="ChemDraw.Document.6.0">
                  <p:embed/>
                  <p:pic>
                    <p:nvPicPr>
                      <p:cNvPr id="25" name="Object 24">
                        <a:extLst>
                          <a:ext uri="{FF2B5EF4-FFF2-40B4-BE49-F238E27FC236}">
                            <a16:creationId xmlns:a16="http://schemas.microsoft.com/office/drawing/2014/main" id="{0101DD07-A43E-4037-B3EB-4AD89C6AA451}"/>
                          </a:ext>
                        </a:extLst>
                      </p:cNvPr>
                      <p:cNvPicPr/>
                      <p:nvPr/>
                    </p:nvPicPr>
                    <p:blipFill>
                      <a:blip r:embed="rId19"/>
                      <a:stretch>
                        <a:fillRect/>
                      </a:stretch>
                    </p:blipFill>
                    <p:spPr>
                      <a:xfrm>
                        <a:off x="11473344" y="4320460"/>
                        <a:ext cx="189647" cy="19100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AC219296-52C7-446C-8A07-324EFEF579C3}"/>
              </a:ext>
            </a:extLst>
          </p:cNvPr>
          <p:cNvGraphicFramePr>
            <a:graphicFrameLocks noChangeAspect="1"/>
          </p:cNvGraphicFramePr>
          <p:nvPr>
            <p:extLst>
              <p:ext uri="{D42A27DB-BD31-4B8C-83A1-F6EECF244321}">
                <p14:modId xmlns:p14="http://schemas.microsoft.com/office/powerpoint/2010/main" val="546164424"/>
              </p:ext>
            </p:extLst>
          </p:nvPr>
        </p:nvGraphicFramePr>
        <p:xfrm>
          <a:off x="10974392" y="4335074"/>
          <a:ext cx="189647" cy="191001"/>
        </p:xfrm>
        <a:graphic>
          <a:graphicData uri="http://schemas.openxmlformats.org/presentationml/2006/ole">
            <mc:AlternateContent xmlns:mc="http://schemas.openxmlformats.org/markup-compatibility/2006">
              <mc:Choice xmlns:v="urn:schemas-microsoft-com:vml" Requires="v">
                <p:oleObj spid="_x0000_s25645" name="CS ChemDraw Drawing" r:id="rId25" imgW="222139" imgH="223870" progId="ChemDraw.Document.6.0">
                  <p:embed/>
                </p:oleObj>
              </mc:Choice>
              <mc:Fallback>
                <p:oleObj name="CS ChemDraw Drawing" r:id="rId25" imgW="222139" imgH="223870" progId="ChemDraw.Document.6.0">
                  <p:embed/>
                  <p:pic>
                    <p:nvPicPr>
                      <p:cNvPr id="29" name="Object 28">
                        <a:extLst>
                          <a:ext uri="{FF2B5EF4-FFF2-40B4-BE49-F238E27FC236}">
                            <a16:creationId xmlns:a16="http://schemas.microsoft.com/office/drawing/2014/main" id="{4487D4E2-1FAA-4B48-A94E-41EBE9749715}"/>
                          </a:ext>
                        </a:extLst>
                      </p:cNvPr>
                      <p:cNvPicPr/>
                      <p:nvPr/>
                    </p:nvPicPr>
                    <p:blipFill>
                      <a:blip r:embed="rId19"/>
                      <a:stretch>
                        <a:fillRect/>
                      </a:stretch>
                    </p:blipFill>
                    <p:spPr>
                      <a:xfrm>
                        <a:off x="10974392" y="4335074"/>
                        <a:ext cx="189647" cy="19100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98B24041-B0B7-4C11-B5D3-4C09AABAFA68}"/>
              </a:ext>
            </a:extLst>
          </p:cNvPr>
          <p:cNvGraphicFramePr>
            <a:graphicFrameLocks noChangeAspect="1"/>
          </p:cNvGraphicFramePr>
          <p:nvPr>
            <p:extLst>
              <p:ext uri="{D42A27DB-BD31-4B8C-83A1-F6EECF244321}">
                <p14:modId xmlns:p14="http://schemas.microsoft.com/office/powerpoint/2010/main" val="1963318187"/>
              </p:ext>
            </p:extLst>
          </p:nvPr>
        </p:nvGraphicFramePr>
        <p:xfrm>
          <a:off x="5708650" y="1588"/>
          <a:ext cx="6127750" cy="2112962"/>
        </p:xfrm>
        <a:graphic>
          <a:graphicData uri="http://schemas.openxmlformats.org/presentationml/2006/ole">
            <mc:AlternateContent xmlns:mc="http://schemas.openxmlformats.org/markup-compatibility/2006">
              <mc:Choice xmlns:v="urn:schemas-microsoft-com:vml" Requires="v">
                <p:oleObj spid="_x0000_s25646" name="CS ChemDraw Drawing" r:id="rId26" imgW="6306302" imgH="2177218" progId="ChemDraw.Document.6.0">
                  <p:embed/>
                </p:oleObj>
              </mc:Choice>
              <mc:Fallback>
                <p:oleObj name="CS ChemDraw Drawing" r:id="rId26" imgW="6306302" imgH="2177218" progId="ChemDraw.Document.6.0">
                  <p:embed/>
                  <p:pic>
                    <p:nvPicPr>
                      <p:cNvPr id="6" name="Object 5">
                        <a:extLst>
                          <a:ext uri="{FF2B5EF4-FFF2-40B4-BE49-F238E27FC236}">
                            <a16:creationId xmlns:a16="http://schemas.microsoft.com/office/drawing/2014/main" id="{6491C8B6-DEA8-4585-BD87-D9D189EE45F0}"/>
                          </a:ext>
                        </a:extLst>
                      </p:cNvPr>
                      <p:cNvPicPr/>
                      <p:nvPr/>
                    </p:nvPicPr>
                    <p:blipFill>
                      <a:blip r:embed="rId27"/>
                      <a:stretch>
                        <a:fillRect/>
                      </a:stretch>
                    </p:blipFill>
                    <p:spPr>
                      <a:xfrm>
                        <a:off x="5708650" y="1588"/>
                        <a:ext cx="6127750" cy="2112962"/>
                      </a:xfrm>
                      <a:prstGeom prst="rect">
                        <a:avLst/>
                      </a:prstGeom>
                    </p:spPr>
                  </p:pic>
                </p:oleObj>
              </mc:Fallback>
            </mc:AlternateContent>
          </a:graphicData>
        </a:graphic>
      </p:graphicFrame>
    </p:spTree>
    <p:extLst>
      <p:ext uri="{BB962C8B-B14F-4D97-AF65-F5344CB8AC3E}">
        <p14:creationId xmlns:p14="http://schemas.microsoft.com/office/powerpoint/2010/main" val="3091356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74A72D7D-2E60-4280-9107-2E7D82B33A61}"/>
              </a:ext>
            </a:extLst>
          </p:cNvPr>
          <p:cNvGraphicFramePr>
            <a:graphicFrameLocks noChangeAspect="1"/>
          </p:cNvGraphicFramePr>
          <p:nvPr/>
        </p:nvGraphicFramePr>
        <p:xfrm>
          <a:off x="249238" y="4195763"/>
          <a:ext cx="3322637" cy="2027237"/>
        </p:xfrm>
        <a:graphic>
          <a:graphicData uri="http://schemas.openxmlformats.org/presentationml/2006/ole">
            <mc:AlternateContent xmlns:mc="http://schemas.openxmlformats.org/markup-compatibility/2006">
              <mc:Choice xmlns:v="urn:schemas-microsoft-com:vml" Requires="v">
                <p:oleObj spid="_x0000_s26654" name="CS ChemDraw Drawing" r:id="rId4" imgW="1955060" imgH="1193056" progId="ChemDraw.Document.6.0">
                  <p:embed/>
                </p:oleObj>
              </mc:Choice>
              <mc:Fallback>
                <p:oleObj name="CS ChemDraw Drawing" r:id="rId4" imgW="1955060" imgH="1193056" progId="ChemDraw.Document.6.0">
                  <p:embed/>
                  <p:pic>
                    <p:nvPicPr>
                      <p:cNvPr id="12" name="Object 11">
                        <a:extLst>
                          <a:ext uri="{FF2B5EF4-FFF2-40B4-BE49-F238E27FC236}">
                            <a16:creationId xmlns:a16="http://schemas.microsoft.com/office/drawing/2014/main" id="{74A72D7D-2E60-4280-9107-2E7D82B33A61}"/>
                          </a:ext>
                        </a:extLst>
                      </p:cNvPr>
                      <p:cNvPicPr/>
                      <p:nvPr/>
                    </p:nvPicPr>
                    <p:blipFill>
                      <a:blip r:embed="rId5"/>
                      <a:stretch>
                        <a:fillRect/>
                      </a:stretch>
                    </p:blipFill>
                    <p:spPr>
                      <a:xfrm>
                        <a:off x="249238" y="4195763"/>
                        <a:ext cx="3322637" cy="2027237"/>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2565D29-3986-42AC-A594-3192787244D1}"/>
              </a:ext>
            </a:extLst>
          </p:cNvPr>
          <p:cNvGraphicFramePr>
            <a:graphicFrameLocks noChangeAspect="1"/>
          </p:cNvGraphicFramePr>
          <p:nvPr/>
        </p:nvGraphicFramePr>
        <p:xfrm>
          <a:off x="5765452" y="2784280"/>
          <a:ext cx="6178550" cy="2105025"/>
        </p:xfrm>
        <a:graphic>
          <a:graphicData uri="http://schemas.openxmlformats.org/presentationml/2006/ole">
            <mc:AlternateContent xmlns:mc="http://schemas.openxmlformats.org/markup-compatibility/2006">
              <mc:Choice xmlns:v="urn:schemas-microsoft-com:vml" Requires="v">
                <p:oleObj spid="_x0000_s26655" name="CS ChemDraw Drawing" r:id="rId6" imgW="3628402" imgH="1238776" progId="ChemDraw.Document.6.0">
                  <p:embed/>
                </p:oleObj>
              </mc:Choice>
              <mc:Fallback>
                <p:oleObj name="CS ChemDraw Drawing" r:id="rId6" imgW="3628402" imgH="1238776" progId="ChemDraw.Document.6.0">
                  <p:embed/>
                  <p:pic>
                    <p:nvPicPr>
                      <p:cNvPr id="22" name="Object 21">
                        <a:extLst>
                          <a:ext uri="{FF2B5EF4-FFF2-40B4-BE49-F238E27FC236}">
                            <a16:creationId xmlns:a16="http://schemas.microsoft.com/office/drawing/2014/main" id="{42565D29-3986-42AC-A594-3192787244D1}"/>
                          </a:ext>
                        </a:extLst>
                      </p:cNvPr>
                      <p:cNvPicPr/>
                      <p:nvPr/>
                    </p:nvPicPr>
                    <p:blipFill>
                      <a:blip r:embed="rId7"/>
                      <a:stretch>
                        <a:fillRect/>
                      </a:stretch>
                    </p:blipFill>
                    <p:spPr>
                      <a:xfrm>
                        <a:off x="5765452" y="2784280"/>
                        <a:ext cx="6178550" cy="21050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B545FA-7077-4C6B-B781-B3D7376DA689}"/>
              </a:ext>
            </a:extLst>
          </p:cNvPr>
          <p:cNvSpPr>
            <a:spLocks noGrp="1"/>
          </p:cNvSpPr>
          <p:nvPr>
            <p:ph type="title"/>
          </p:nvPr>
        </p:nvSpPr>
        <p:spPr>
          <a:xfrm>
            <a:off x="8168" y="8394"/>
            <a:ext cx="3449016" cy="1231684"/>
          </a:xfrm>
        </p:spPr>
        <p:txBody>
          <a:bodyPr>
            <a:normAutofit/>
          </a:bodyPr>
          <a:lstStyle/>
          <a:p>
            <a:r>
              <a:rPr lang="en-US" sz="3600" dirty="0">
                <a:latin typeface="Arial" panose="020B0604020202020204" pitchFamily="34" charset="0"/>
                <a:cs typeface="Arial" panose="020B0604020202020204" pitchFamily="34" charset="0"/>
              </a:rPr>
              <a:t>Solution: The blocking groups</a:t>
            </a:r>
          </a:p>
        </p:txBody>
      </p:sp>
      <p:sp>
        <p:nvSpPr>
          <p:cNvPr id="5" name="Rectangle 2">
            <a:extLst>
              <a:ext uri="{FF2B5EF4-FFF2-40B4-BE49-F238E27FC236}">
                <a16:creationId xmlns:a16="http://schemas.microsoft.com/office/drawing/2014/main" id="{EEB549FD-B28A-4C38-B980-361C7910D5BB}"/>
              </a:ext>
            </a:extLst>
          </p:cNvPr>
          <p:cNvSpPr>
            <a:spLocks noChangeArrowheads="1"/>
          </p:cNvSpPr>
          <p:nvPr/>
        </p:nvSpPr>
        <p:spPr bwMode="auto">
          <a:xfrm>
            <a:off x="472611" y="-46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Slide Number Placeholder 7">
            <a:extLst>
              <a:ext uri="{FF2B5EF4-FFF2-40B4-BE49-F238E27FC236}">
                <a16:creationId xmlns:a16="http://schemas.microsoft.com/office/drawing/2014/main" id="{FB087C59-5172-43AF-B50B-5C8E151E63C7}"/>
              </a:ext>
            </a:extLst>
          </p:cNvPr>
          <p:cNvSpPr>
            <a:spLocks noGrp="1"/>
          </p:cNvSpPr>
          <p:nvPr>
            <p:ph type="sldNum" sz="quarter" idx="12"/>
          </p:nvPr>
        </p:nvSpPr>
        <p:spPr/>
        <p:txBody>
          <a:bodyPr/>
          <a:lstStyle/>
          <a:p>
            <a:fld id="{EA4F6970-68C5-4F59-A640-49707B823614}" type="slidenum">
              <a:rPr lang="en-US" smtClean="0"/>
              <a:t>27</a:t>
            </a:fld>
            <a:endParaRPr lang="en-US"/>
          </a:p>
        </p:txBody>
      </p:sp>
      <p:graphicFrame>
        <p:nvGraphicFramePr>
          <p:cNvPr id="9" name="Object 8">
            <a:extLst>
              <a:ext uri="{FF2B5EF4-FFF2-40B4-BE49-F238E27FC236}">
                <a16:creationId xmlns:a16="http://schemas.microsoft.com/office/drawing/2014/main" id="{3D9F560D-750C-40FB-BF5E-D3DFFC31B575}"/>
              </a:ext>
            </a:extLst>
          </p:cNvPr>
          <p:cNvGraphicFramePr>
            <a:graphicFrameLocks noChangeAspect="1"/>
          </p:cNvGraphicFramePr>
          <p:nvPr/>
        </p:nvGraphicFramePr>
        <p:xfrm>
          <a:off x="1909915" y="3894921"/>
          <a:ext cx="1062038" cy="782637"/>
        </p:xfrm>
        <a:graphic>
          <a:graphicData uri="http://schemas.openxmlformats.org/presentationml/2006/ole">
            <mc:AlternateContent xmlns:mc="http://schemas.openxmlformats.org/markup-compatibility/2006">
              <mc:Choice xmlns:v="urn:schemas-microsoft-com:vml" Requires="v">
                <p:oleObj spid="_x0000_s26656" name="CS ChemDraw Drawing" r:id="rId8" imgW="668784" imgH="493855" progId="ChemDraw.Document.6.0">
                  <p:embed/>
                </p:oleObj>
              </mc:Choice>
              <mc:Fallback>
                <p:oleObj name="CS ChemDraw Drawing" r:id="rId8" imgW="668784" imgH="493855" progId="ChemDraw.Document.6.0">
                  <p:embed/>
                  <p:pic>
                    <p:nvPicPr>
                      <p:cNvPr id="9" name="Object 8">
                        <a:extLst>
                          <a:ext uri="{FF2B5EF4-FFF2-40B4-BE49-F238E27FC236}">
                            <a16:creationId xmlns:a16="http://schemas.microsoft.com/office/drawing/2014/main" id="{3D9F560D-750C-40FB-BF5E-D3DFFC31B575}"/>
                          </a:ext>
                        </a:extLst>
                      </p:cNvPr>
                      <p:cNvPicPr/>
                      <p:nvPr/>
                    </p:nvPicPr>
                    <p:blipFill>
                      <a:blip r:embed="rId9"/>
                      <a:stretch>
                        <a:fillRect/>
                      </a:stretch>
                    </p:blipFill>
                    <p:spPr>
                      <a:xfrm>
                        <a:off x="1909915" y="3894921"/>
                        <a:ext cx="1062038" cy="78263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8B98055-1325-454E-B8CC-15A086013006}"/>
              </a:ext>
            </a:extLst>
          </p:cNvPr>
          <p:cNvGraphicFramePr>
            <a:graphicFrameLocks noChangeAspect="1"/>
          </p:cNvGraphicFramePr>
          <p:nvPr/>
        </p:nvGraphicFramePr>
        <p:xfrm>
          <a:off x="3451639" y="4877604"/>
          <a:ext cx="4427232" cy="1930855"/>
        </p:xfrm>
        <a:graphic>
          <a:graphicData uri="http://schemas.openxmlformats.org/presentationml/2006/ole">
            <mc:AlternateContent xmlns:mc="http://schemas.openxmlformats.org/markup-compatibility/2006">
              <mc:Choice xmlns:v="urn:schemas-microsoft-com:vml" Requires="v">
                <p:oleObj spid="_x0000_s26657" name="CS ChemDraw Drawing" r:id="rId10" imgW="2500741" imgH="1090974" progId="ChemDraw.Document.6.0">
                  <p:embed/>
                </p:oleObj>
              </mc:Choice>
              <mc:Fallback>
                <p:oleObj name="CS ChemDraw Drawing" r:id="rId10" imgW="2500741" imgH="1090974" progId="ChemDraw.Document.6.0">
                  <p:embed/>
                  <p:pic>
                    <p:nvPicPr>
                      <p:cNvPr id="14" name="Object 13">
                        <a:extLst>
                          <a:ext uri="{FF2B5EF4-FFF2-40B4-BE49-F238E27FC236}">
                            <a16:creationId xmlns:a16="http://schemas.microsoft.com/office/drawing/2014/main" id="{E8B98055-1325-454E-B8CC-15A086013006}"/>
                          </a:ext>
                        </a:extLst>
                      </p:cNvPr>
                      <p:cNvPicPr/>
                      <p:nvPr/>
                    </p:nvPicPr>
                    <p:blipFill>
                      <a:blip r:embed="rId11"/>
                      <a:stretch>
                        <a:fillRect/>
                      </a:stretch>
                    </p:blipFill>
                    <p:spPr>
                      <a:xfrm>
                        <a:off x="3451639" y="4877604"/>
                        <a:ext cx="4427232" cy="193085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441E02D-6FBD-4D44-82F0-C5D3FED53923}"/>
              </a:ext>
            </a:extLst>
          </p:cNvPr>
          <p:cNvGraphicFramePr>
            <a:graphicFrameLocks noChangeAspect="1"/>
          </p:cNvGraphicFramePr>
          <p:nvPr/>
        </p:nvGraphicFramePr>
        <p:xfrm>
          <a:off x="3737279" y="3630373"/>
          <a:ext cx="1293813" cy="787400"/>
        </p:xfrm>
        <a:graphic>
          <a:graphicData uri="http://schemas.openxmlformats.org/presentationml/2006/ole">
            <mc:AlternateContent xmlns:mc="http://schemas.openxmlformats.org/markup-compatibility/2006">
              <mc:Choice xmlns:v="urn:schemas-microsoft-com:vml" Requires="v">
                <p:oleObj spid="_x0000_s26658" name="CS ChemDraw Drawing" r:id="rId12" imgW="748092" imgH="455623" progId="ChemDraw.Document.6.0">
                  <p:embed/>
                </p:oleObj>
              </mc:Choice>
              <mc:Fallback>
                <p:oleObj name="CS ChemDraw Drawing" r:id="rId12" imgW="748092" imgH="455623" progId="ChemDraw.Document.6.0">
                  <p:embed/>
                  <p:pic>
                    <p:nvPicPr>
                      <p:cNvPr id="17" name="Object 16">
                        <a:extLst>
                          <a:ext uri="{FF2B5EF4-FFF2-40B4-BE49-F238E27FC236}">
                            <a16:creationId xmlns:a16="http://schemas.microsoft.com/office/drawing/2014/main" id="{2441E02D-6FBD-4D44-82F0-C5D3FED53923}"/>
                          </a:ext>
                        </a:extLst>
                      </p:cNvPr>
                      <p:cNvPicPr/>
                      <p:nvPr/>
                    </p:nvPicPr>
                    <p:blipFill>
                      <a:blip r:embed="rId13"/>
                      <a:stretch>
                        <a:fillRect/>
                      </a:stretch>
                    </p:blipFill>
                    <p:spPr>
                      <a:xfrm>
                        <a:off x="3737279" y="3630373"/>
                        <a:ext cx="1293813" cy="7874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8D61807D-8B82-4D17-877C-BFD1F14EC40D}"/>
              </a:ext>
            </a:extLst>
          </p:cNvPr>
          <p:cNvGraphicFramePr>
            <a:graphicFrameLocks noChangeAspect="1"/>
          </p:cNvGraphicFramePr>
          <p:nvPr/>
        </p:nvGraphicFramePr>
        <p:xfrm>
          <a:off x="7519487" y="3773836"/>
          <a:ext cx="1347788" cy="838200"/>
        </p:xfrm>
        <a:graphic>
          <a:graphicData uri="http://schemas.openxmlformats.org/presentationml/2006/ole">
            <mc:AlternateContent xmlns:mc="http://schemas.openxmlformats.org/markup-compatibility/2006">
              <mc:Choice xmlns:v="urn:schemas-microsoft-com:vml" Requires="v">
                <p:oleObj spid="_x0000_s26659" name="CS ChemDraw Drawing" r:id="rId14" imgW="832134" imgH="519474" progId="ChemDraw.Document.6.0">
                  <p:embed/>
                </p:oleObj>
              </mc:Choice>
              <mc:Fallback>
                <p:oleObj name="CS ChemDraw Drawing" r:id="rId14" imgW="832134" imgH="519474" progId="ChemDraw.Document.6.0">
                  <p:embed/>
                  <p:pic>
                    <p:nvPicPr>
                      <p:cNvPr id="18" name="Object 17">
                        <a:extLst>
                          <a:ext uri="{FF2B5EF4-FFF2-40B4-BE49-F238E27FC236}">
                            <a16:creationId xmlns:a16="http://schemas.microsoft.com/office/drawing/2014/main" id="{8D61807D-8B82-4D17-877C-BFD1F14EC40D}"/>
                          </a:ext>
                        </a:extLst>
                      </p:cNvPr>
                      <p:cNvPicPr/>
                      <p:nvPr/>
                    </p:nvPicPr>
                    <p:blipFill>
                      <a:blip r:embed="rId15"/>
                      <a:stretch>
                        <a:fillRect/>
                      </a:stretch>
                    </p:blipFill>
                    <p:spPr>
                      <a:xfrm>
                        <a:off x="7519487" y="3773836"/>
                        <a:ext cx="1347788" cy="8382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E8980FA3-360A-4B3D-9B5A-0FCBE8284233}"/>
              </a:ext>
            </a:extLst>
          </p:cNvPr>
          <p:cNvGraphicFramePr>
            <a:graphicFrameLocks noChangeAspect="1"/>
          </p:cNvGraphicFramePr>
          <p:nvPr/>
        </p:nvGraphicFramePr>
        <p:xfrm>
          <a:off x="8788421" y="4073358"/>
          <a:ext cx="1771019" cy="2260702"/>
        </p:xfrm>
        <a:graphic>
          <a:graphicData uri="http://schemas.openxmlformats.org/presentationml/2006/ole">
            <mc:AlternateContent xmlns:mc="http://schemas.openxmlformats.org/markup-compatibility/2006">
              <mc:Choice xmlns:v="urn:schemas-microsoft-com:vml" Requires="v">
                <p:oleObj spid="_x0000_s26660" name="CS ChemDraw Drawing" r:id="rId16" imgW="996666" imgH="1273854" progId="ChemDraw.Document.6.0">
                  <p:embed/>
                </p:oleObj>
              </mc:Choice>
              <mc:Fallback>
                <p:oleObj name="CS ChemDraw Drawing" r:id="rId16" imgW="996666" imgH="1273854" progId="ChemDraw.Document.6.0">
                  <p:embed/>
                  <p:pic>
                    <p:nvPicPr>
                      <p:cNvPr id="23" name="Object 22">
                        <a:extLst>
                          <a:ext uri="{FF2B5EF4-FFF2-40B4-BE49-F238E27FC236}">
                            <a16:creationId xmlns:a16="http://schemas.microsoft.com/office/drawing/2014/main" id="{E8980FA3-360A-4B3D-9B5A-0FCBE8284233}"/>
                          </a:ext>
                        </a:extLst>
                      </p:cNvPr>
                      <p:cNvPicPr/>
                      <p:nvPr/>
                    </p:nvPicPr>
                    <p:blipFill>
                      <a:blip r:embed="rId17"/>
                      <a:stretch>
                        <a:fillRect/>
                      </a:stretch>
                    </p:blipFill>
                    <p:spPr>
                      <a:xfrm>
                        <a:off x="8788421" y="4073358"/>
                        <a:ext cx="1771019" cy="2260702"/>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4862DE54-E2DF-414A-9D22-1A6766A96988}"/>
              </a:ext>
            </a:extLst>
          </p:cNvPr>
          <p:cNvGraphicFramePr>
            <a:graphicFrameLocks noChangeAspect="1"/>
          </p:cNvGraphicFramePr>
          <p:nvPr/>
        </p:nvGraphicFramePr>
        <p:xfrm>
          <a:off x="3780295" y="5032353"/>
          <a:ext cx="403399" cy="406280"/>
        </p:xfrm>
        <a:graphic>
          <a:graphicData uri="http://schemas.openxmlformats.org/presentationml/2006/ole">
            <mc:AlternateContent xmlns:mc="http://schemas.openxmlformats.org/markup-compatibility/2006">
              <mc:Choice xmlns:v="urn:schemas-microsoft-com:vml" Requires="v">
                <p:oleObj spid="_x0000_s26661" name="CS ChemDraw Drawing" r:id="rId18" imgW="222139" imgH="223870" progId="ChemDraw.Document.6.0">
                  <p:embed/>
                </p:oleObj>
              </mc:Choice>
              <mc:Fallback>
                <p:oleObj name="CS ChemDraw Drawing" r:id="rId18" imgW="222139" imgH="223870" progId="ChemDraw.Document.6.0">
                  <p:embed/>
                  <p:pic>
                    <p:nvPicPr>
                      <p:cNvPr id="24" name="Object 23">
                        <a:extLst>
                          <a:ext uri="{FF2B5EF4-FFF2-40B4-BE49-F238E27FC236}">
                            <a16:creationId xmlns:a16="http://schemas.microsoft.com/office/drawing/2014/main" id="{4862DE54-E2DF-414A-9D22-1A6766A96988}"/>
                          </a:ext>
                        </a:extLst>
                      </p:cNvPr>
                      <p:cNvPicPr/>
                      <p:nvPr/>
                    </p:nvPicPr>
                    <p:blipFill>
                      <a:blip r:embed="rId19"/>
                      <a:stretch>
                        <a:fillRect/>
                      </a:stretch>
                    </p:blipFill>
                    <p:spPr>
                      <a:xfrm>
                        <a:off x="3780295" y="5032353"/>
                        <a:ext cx="403399" cy="40628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830E4ACA-FD8B-4E11-AB51-CB31CABCE1FF}"/>
              </a:ext>
            </a:extLst>
          </p:cNvPr>
          <p:cNvGraphicFramePr>
            <a:graphicFrameLocks noChangeAspect="1"/>
          </p:cNvGraphicFramePr>
          <p:nvPr/>
        </p:nvGraphicFramePr>
        <p:xfrm>
          <a:off x="7915972" y="3932150"/>
          <a:ext cx="403399" cy="406280"/>
        </p:xfrm>
        <a:graphic>
          <a:graphicData uri="http://schemas.openxmlformats.org/presentationml/2006/ole">
            <mc:AlternateContent xmlns:mc="http://schemas.openxmlformats.org/markup-compatibility/2006">
              <mc:Choice xmlns:v="urn:schemas-microsoft-com:vml" Requires="v">
                <p:oleObj spid="_x0000_s26662" name="CS ChemDraw Drawing" r:id="rId20" imgW="222139" imgH="223870" progId="ChemDraw.Document.6.0">
                  <p:embed/>
                </p:oleObj>
              </mc:Choice>
              <mc:Fallback>
                <p:oleObj name="CS ChemDraw Drawing" r:id="rId20" imgW="222139" imgH="223870" progId="ChemDraw.Document.6.0">
                  <p:embed/>
                  <p:pic>
                    <p:nvPicPr>
                      <p:cNvPr id="28" name="Object 27">
                        <a:extLst>
                          <a:ext uri="{FF2B5EF4-FFF2-40B4-BE49-F238E27FC236}">
                            <a16:creationId xmlns:a16="http://schemas.microsoft.com/office/drawing/2014/main" id="{830E4ACA-FD8B-4E11-AB51-CB31CABCE1FF}"/>
                          </a:ext>
                        </a:extLst>
                      </p:cNvPr>
                      <p:cNvPicPr/>
                      <p:nvPr/>
                    </p:nvPicPr>
                    <p:blipFill>
                      <a:blip r:embed="rId19"/>
                      <a:stretch>
                        <a:fillRect/>
                      </a:stretch>
                    </p:blipFill>
                    <p:spPr>
                      <a:xfrm>
                        <a:off x="7915972" y="3932150"/>
                        <a:ext cx="403399" cy="40628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71E999D-9546-42A4-AFA8-C8F2D30C3B6A}"/>
              </a:ext>
            </a:extLst>
          </p:cNvPr>
          <p:cNvGraphicFramePr>
            <a:graphicFrameLocks noChangeAspect="1"/>
          </p:cNvGraphicFramePr>
          <p:nvPr/>
        </p:nvGraphicFramePr>
        <p:xfrm>
          <a:off x="5178554" y="2559332"/>
          <a:ext cx="2337061" cy="1739143"/>
        </p:xfrm>
        <a:graphic>
          <a:graphicData uri="http://schemas.openxmlformats.org/presentationml/2006/ole">
            <mc:AlternateContent xmlns:mc="http://schemas.openxmlformats.org/markup-compatibility/2006">
              <mc:Choice xmlns:v="urn:schemas-microsoft-com:vml" Requires="v">
                <p:oleObj spid="_x0000_s26663" name="CS ChemDraw Drawing" r:id="rId21" imgW="1359270" imgH="1011752" progId="ChemDraw.Document.6.0">
                  <p:embed/>
                </p:oleObj>
              </mc:Choice>
              <mc:Fallback>
                <p:oleObj name="CS ChemDraw Drawing" r:id="rId21" imgW="1359270" imgH="1011752" progId="ChemDraw.Document.6.0">
                  <p:embed/>
                  <p:pic>
                    <p:nvPicPr>
                      <p:cNvPr id="13" name="Object 12">
                        <a:extLst>
                          <a:ext uri="{FF2B5EF4-FFF2-40B4-BE49-F238E27FC236}">
                            <a16:creationId xmlns:a16="http://schemas.microsoft.com/office/drawing/2014/main" id="{371E999D-9546-42A4-AFA8-C8F2D30C3B6A}"/>
                          </a:ext>
                        </a:extLst>
                      </p:cNvPr>
                      <p:cNvPicPr/>
                      <p:nvPr/>
                    </p:nvPicPr>
                    <p:blipFill>
                      <a:blip r:embed="rId22"/>
                      <a:stretch>
                        <a:fillRect/>
                      </a:stretch>
                    </p:blipFill>
                    <p:spPr>
                      <a:xfrm>
                        <a:off x="5178554" y="2559332"/>
                        <a:ext cx="2337061" cy="1739143"/>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0528772F-28CE-4337-9169-59F96FED01A2}"/>
              </a:ext>
            </a:extLst>
          </p:cNvPr>
          <p:cNvSpPr txBox="1"/>
          <p:nvPr/>
        </p:nvSpPr>
        <p:spPr>
          <a:xfrm>
            <a:off x="225469" y="1290182"/>
            <a:ext cx="3144032"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Commercially available starting materials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Two-step synthesis.</a:t>
            </a:r>
          </a:p>
        </p:txBody>
      </p:sp>
      <p:graphicFrame>
        <p:nvGraphicFramePr>
          <p:cNvPr id="26" name="Object 25">
            <a:extLst>
              <a:ext uri="{FF2B5EF4-FFF2-40B4-BE49-F238E27FC236}">
                <a16:creationId xmlns:a16="http://schemas.microsoft.com/office/drawing/2014/main" id="{940BA24A-200A-4F30-98E1-971BF75E1FE7}"/>
              </a:ext>
            </a:extLst>
          </p:cNvPr>
          <p:cNvGraphicFramePr>
            <a:graphicFrameLocks noChangeAspect="1"/>
          </p:cNvGraphicFramePr>
          <p:nvPr/>
        </p:nvGraphicFramePr>
        <p:xfrm>
          <a:off x="5920005" y="4347511"/>
          <a:ext cx="1855787" cy="749300"/>
        </p:xfrm>
        <a:graphic>
          <a:graphicData uri="http://schemas.openxmlformats.org/presentationml/2006/ole">
            <mc:AlternateContent xmlns:mc="http://schemas.openxmlformats.org/markup-compatibility/2006">
              <mc:Choice xmlns:v="urn:schemas-microsoft-com:vml" Requires="v">
                <p:oleObj spid="_x0000_s26664" name="CS ChemDraw Drawing" r:id="rId23" imgW="1092545" imgH="441434" progId="ChemDraw.Document.6.0">
                  <p:embed/>
                </p:oleObj>
              </mc:Choice>
              <mc:Fallback>
                <p:oleObj name="CS ChemDraw Drawing" r:id="rId23" imgW="1092545" imgH="441434" progId="ChemDraw.Document.6.0">
                  <p:embed/>
                  <p:pic>
                    <p:nvPicPr>
                      <p:cNvPr id="26" name="Object 25">
                        <a:extLst>
                          <a:ext uri="{FF2B5EF4-FFF2-40B4-BE49-F238E27FC236}">
                            <a16:creationId xmlns:a16="http://schemas.microsoft.com/office/drawing/2014/main" id="{940BA24A-200A-4F30-98E1-971BF75E1FE7}"/>
                          </a:ext>
                        </a:extLst>
                      </p:cNvPr>
                      <p:cNvPicPr/>
                      <p:nvPr/>
                    </p:nvPicPr>
                    <p:blipFill>
                      <a:blip r:embed="rId24"/>
                      <a:stretch>
                        <a:fillRect/>
                      </a:stretch>
                    </p:blipFill>
                    <p:spPr>
                      <a:xfrm>
                        <a:off x="5920005" y="4347511"/>
                        <a:ext cx="1855787" cy="7493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7FF8B050-3E89-4BDF-9AB8-F599EBCC3F66}"/>
              </a:ext>
            </a:extLst>
          </p:cNvPr>
          <p:cNvGraphicFramePr>
            <a:graphicFrameLocks noChangeAspect="1"/>
          </p:cNvGraphicFramePr>
          <p:nvPr>
            <p:extLst>
              <p:ext uri="{D42A27DB-BD31-4B8C-83A1-F6EECF244321}">
                <p14:modId xmlns:p14="http://schemas.microsoft.com/office/powerpoint/2010/main" val="3662455547"/>
              </p:ext>
            </p:extLst>
          </p:nvPr>
        </p:nvGraphicFramePr>
        <p:xfrm>
          <a:off x="10361265" y="4625171"/>
          <a:ext cx="1855787" cy="749300"/>
        </p:xfrm>
        <a:graphic>
          <a:graphicData uri="http://schemas.openxmlformats.org/presentationml/2006/ole">
            <mc:AlternateContent xmlns:mc="http://schemas.openxmlformats.org/markup-compatibility/2006">
              <mc:Choice xmlns:v="urn:schemas-microsoft-com:vml" Requires="v">
                <p:oleObj spid="_x0000_s26665" name="CS ChemDraw Drawing" r:id="rId23" imgW="1092545" imgH="441434" progId="ChemDraw.Document.6.0">
                  <p:embed/>
                </p:oleObj>
              </mc:Choice>
              <mc:Fallback>
                <p:oleObj name="CS ChemDraw Drawing" r:id="rId23" imgW="1092545" imgH="441434" progId="ChemDraw.Document.6.0">
                  <p:embed/>
                  <p:pic>
                    <p:nvPicPr>
                      <p:cNvPr id="26" name="Object 25">
                        <a:extLst>
                          <a:ext uri="{FF2B5EF4-FFF2-40B4-BE49-F238E27FC236}">
                            <a16:creationId xmlns:a16="http://schemas.microsoft.com/office/drawing/2014/main" id="{940BA24A-200A-4F30-98E1-971BF75E1FE7}"/>
                          </a:ext>
                        </a:extLst>
                      </p:cNvPr>
                      <p:cNvPicPr/>
                      <p:nvPr/>
                    </p:nvPicPr>
                    <p:blipFill>
                      <a:blip r:embed="rId24"/>
                      <a:stretch>
                        <a:fillRect/>
                      </a:stretch>
                    </p:blipFill>
                    <p:spPr>
                      <a:xfrm>
                        <a:off x="10361265" y="4625171"/>
                        <a:ext cx="1855787" cy="7493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6CE4C06D-8D51-4905-8673-B14C381DD3B3}"/>
              </a:ext>
            </a:extLst>
          </p:cNvPr>
          <p:cNvGraphicFramePr>
            <a:graphicFrameLocks noChangeAspect="1"/>
          </p:cNvGraphicFramePr>
          <p:nvPr>
            <p:extLst>
              <p:ext uri="{D42A27DB-BD31-4B8C-83A1-F6EECF244321}">
                <p14:modId xmlns:p14="http://schemas.microsoft.com/office/powerpoint/2010/main" val="1963318187"/>
              </p:ext>
            </p:extLst>
          </p:nvPr>
        </p:nvGraphicFramePr>
        <p:xfrm>
          <a:off x="5708650" y="1588"/>
          <a:ext cx="6127750" cy="2112962"/>
        </p:xfrm>
        <a:graphic>
          <a:graphicData uri="http://schemas.openxmlformats.org/presentationml/2006/ole">
            <mc:AlternateContent xmlns:mc="http://schemas.openxmlformats.org/markup-compatibility/2006">
              <mc:Choice xmlns:v="urn:schemas-microsoft-com:vml" Requires="v">
                <p:oleObj spid="_x0000_s26666" name="CS ChemDraw Drawing" r:id="rId25" imgW="6306302" imgH="2177218" progId="ChemDraw.Document.6.0">
                  <p:embed/>
                </p:oleObj>
              </mc:Choice>
              <mc:Fallback>
                <p:oleObj name="CS ChemDraw Drawing" r:id="rId25" imgW="6306302" imgH="2177218" progId="ChemDraw.Document.6.0">
                  <p:embed/>
                  <p:pic>
                    <p:nvPicPr>
                      <p:cNvPr id="6" name="Object 5">
                        <a:extLst>
                          <a:ext uri="{FF2B5EF4-FFF2-40B4-BE49-F238E27FC236}">
                            <a16:creationId xmlns:a16="http://schemas.microsoft.com/office/drawing/2014/main" id="{6491C8B6-DEA8-4585-BD87-D9D189EE45F0}"/>
                          </a:ext>
                        </a:extLst>
                      </p:cNvPr>
                      <p:cNvPicPr/>
                      <p:nvPr/>
                    </p:nvPicPr>
                    <p:blipFill>
                      <a:blip r:embed="rId26"/>
                      <a:stretch>
                        <a:fillRect/>
                      </a:stretch>
                    </p:blipFill>
                    <p:spPr>
                      <a:xfrm>
                        <a:off x="5708650" y="1588"/>
                        <a:ext cx="6127750" cy="2112962"/>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3581EBD1-B7F2-413E-AC70-BD8191F0B983}"/>
              </a:ext>
            </a:extLst>
          </p:cNvPr>
          <p:cNvGraphicFramePr>
            <a:graphicFrameLocks noChangeAspect="1"/>
          </p:cNvGraphicFramePr>
          <p:nvPr/>
        </p:nvGraphicFramePr>
        <p:xfrm>
          <a:off x="3544866" y="325677"/>
          <a:ext cx="8421992" cy="2068190"/>
        </p:xfrm>
        <a:graphic>
          <a:graphicData uri="http://schemas.openxmlformats.org/presentationml/2006/ole">
            <mc:AlternateContent xmlns:mc="http://schemas.openxmlformats.org/markup-compatibility/2006">
              <mc:Choice xmlns:v="urn:schemas-microsoft-com:vml" Requires="v">
                <p:oleObj spid="_x0000_s26667" name="CS ChemDraw Drawing" r:id="rId27" imgW="6988896" imgH="1715682" progId="ChemDraw.Document.6.0">
                  <p:embed/>
                </p:oleObj>
              </mc:Choice>
              <mc:Fallback>
                <p:oleObj name="CS ChemDraw Drawing" r:id="rId27" imgW="6988896" imgH="1715682" progId="ChemDraw.Document.6.0">
                  <p:embed/>
                  <p:pic>
                    <p:nvPicPr>
                      <p:cNvPr id="32" name="Object 31">
                        <a:extLst>
                          <a:ext uri="{FF2B5EF4-FFF2-40B4-BE49-F238E27FC236}">
                            <a16:creationId xmlns:a16="http://schemas.microsoft.com/office/drawing/2014/main" id="{3581EBD1-B7F2-413E-AC70-BD8191F0B983}"/>
                          </a:ext>
                        </a:extLst>
                      </p:cNvPr>
                      <p:cNvPicPr/>
                      <p:nvPr/>
                    </p:nvPicPr>
                    <p:blipFill>
                      <a:blip r:embed="rId28"/>
                      <a:stretch>
                        <a:fillRect/>
                      </a:stretch>
                    </p:blipFill>
                    <p:spPr>
                      <a:xfrm>
                        <a:off x="3544866" y="325677"/>
                        <a:ext cx="8421992" cy="2068190"/>
                      </a:xfrm>
                      <a:prstGeom prst="rect">
                        <a:avLst/>
                      </a:prstGeom>
                    </p:spPr>
                  </p:pic>
                </p:oleObj>
              </mc:Fallback>
            </mc:AlternateContent>
          </a:graphicData>
        </a:graphic>
      </p:graphicFrame>
    </p:spTree>
    <p:extLst>
      <p:ext uri="{BB962C8B-B14F-4D97-AF65-F5344CB8AC3E}">
        <p14:creationId xmlns:p14="http://schemas.microsoft.com/office/powerpoint/2010/main" val="85229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CCDF-EE6E-476D-A4C6-3DFEC415DBC8}"/>
              </a:ext>
            </a:extLst>
          </p:cNvPr>
          <p:cNvSpPr>
            <a:spLocks noGrp="1"/>
          </p:cNvSpPr>
          <p:nvPr>
            <p:ph type="title"/>
          </p:nvPr>
        </p:nvSpPr>
        <p:spPr>
          <a:xfrm>
            <a:off x="0" y="1"/>
            <a:ext cx="10515600" cy="768626"/>
          </a:xfrm>
        </p:spPr>
        <p:txBody>
          <a:bodyPr>
            <a:normAutofit/>
          </a:bodyPr>
          <a:lstStyle/>
          <a:p>
            <a:r>
              <a:rPr lang="en-US" sz="3600" dirty="0">
                <a:latin typeface="Arial" panose="020B0604020202020204" pitchFamily="34" charset="0"/>
                <a:cs typeface="Arial" panose="020B0604020202020204" pitchFamily="34" charset="0"/>
              </a:rPr>
              <a:t>Initial studies</a:t>
            </a:r>
          </a:p>
        </p:txBody>
      </p:sp>
      <p:graphicFrame>
        <p:nvGraphicFramePr>
          <p:cNvPr id="3" name="Object 2">
            <a:extLst>
              <a:ext uri="{FF2B5EF4-FFF2-40B4-BE49-F238E27FC236}">
                <a16:creationId xmlns:a16="http://schemas.microsoft.com/office/drawing/2014/main" id="{9827B83C-EDF4-4EF1-AC6D-43A67C861E6B}"/>
              </a:ext>
            </a:extLst>
          </p:cNvPr>
          <p:cNvGraphicFramePr>
            <a:graphicFrameLocks noChangeAspect="1"/>
          </p:cNvGraphicFramePr>
          <p:nvPr>
            <p:extLst>
              <p:ext uri="{D42A27DB-BD31-4B8C-83A1-F6EECF244321}">
                <p14:modId xmlns:p14="http://schemas.microsoft.com/office/powerpoint/2010/main" val="2040701154"/>
              </p:ext>
            </p:extLst>
          </p:nvPr>
        </p:nvGraphicFramePr>
        <p:xfrm>
          <a:off x="2057834" y="3792602"/>
          <a:ext cx="7905750" cy="1979613"/>
        </p:xfrm>
        <a:graphic>
          <a:graphicData uri="http://schemas.openxmlformats.org/presentationml/2006/ole">
            <mc:AlternateContent xmlns:mc="http://schemas.openxmlformats.org/markup-compatibility/2006">
              <mc:Choice xmlns:v="urn:schemas-microsoft-com:vml" Requires="v">
                <p:oleObj spid="_x0000_s27660" name="CS ChemDraw Drawing" r:id="rId4" imgW="5078027" imgH="1272277" progId="ChemDraw.Document.6.0">
                  <p:embed/>
                </p:oleObj>
              </mc:Choice>
              <mc:Fallback>
                <p:oleObj name="CS ChemDraw Drawing" r:id="rId4" imgW="5078027" imgH="1272277" progId="ChemDraw.Document.6.0">
                  <p:embed/>
                  <p:pic>
                    <p:nvPicPr>
                      <p:cNvPr id="0" name=""/>
                      <p:cNvPicPr/>
                      <p:nvPr/>
                    </p:nvPicPr>
                    <p:blipFill>
                      <a:blip r:embed="rId5"/>
                      <a:stretch>
                        <a:fillRect/>
                      </a:stretch>
                    </p:blipFill>
                    <p:spPr>
                      <a:xfrm>
                        <a:off x="2057834" y="3792602"/>
                        <a:ext cx="7905750" cy="197961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ED7CA99B-5714-4E54-AD36-B1356CC9033E}"/>
              </a:ext>
            </a:extLst>
          </p:cNvPr>
          <p:cNvGraphicFramePr>
            <a:graphicFrameLocks noChangeAspect="1"/>
          </p:cNvGraphicFramePr>
          <p:nvPr>
            <p:extLst>
              <p:ext uri="{D42A27DB-BD31-4B8C-83A1-F6EECF244321}">
                <p14:modId xmlns:p14="http://schemas.microsoft.com/office/powerpoint/2010/main" val="15831206"/>
              </p:ext>
            </p:extLst>
          </p:nvPr>
        </p:nvGraphicFramePr>
        <p:xfrm>
          <a:off x="6926720" y="1436340"/>
          <a:ext cx="2144713" cy="1560512"/>
        </p:xfrm>
        <a:graphic>
          <a:graphicData uri="http://schemas.openxmlformats.org/presentationml/2006/ole">
            <mc:AlternateContent xmlns:mc="http://schemas.openxmlformats.org/markup-compatibility/2006">
              <mc:Choice xmlns:v="urn:schemas-microsoft-com:vml" Requires="v">
                <p:oleObj spid="_x0000_s27661" name="CS ChemDraw Drawing" r:id="rId6" imgW="1463040" imgH="1066537" progId="ChemDraw.Document.6.0">
                  <p:embed/>
                </p:oleObj>
              </mc:Choice>
              <mc:Fallback>
                <p:oleObj name="CS ChemDraw Drawing" r:id="rId6" imgW="1463040" imgH="1066537" progId="ChemDraw.Document.6.0">
                  <p:embed/>
                  <p:pic>
                    <p:nvPicPr>
                      <p:cNvPr id="0" name=""/>
                      <p:cNvPicPr/>
                      <p:nvPr/>
                    </p:nvPicPr>
                    <p:blipFill>
                      <a:blip r:embed="rId7"/>
                      <a:stretch>
                        <a:fillRect/>
                      </a:stretch>
                    </p:blipFill>
                    <p:spPr>
                      <a:xfrm>
                        <a:off x="6926720" y="1436340"/>
                        <a:ext cx="2144713" cy="1560512"/>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4F62DE4-76C4-47F3-8C49-CD5DC76D5B9C}"/>
              </a:ext>
            </a:extLst>
          </p:cNvPr>
          <p:cNvSpPr/>
          <p:nvPr/>
        </p:nvSpPr>
        <p:spPr>
          <a:xfrm>
            <a:off x="9853809" y="4219360"/>
            <a:ext cx="2045917"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E- and Z-isomers interconvert under photochemical conditions</a:t>
            </a:r>
          </a:p>
        </p:txBody>
      </p:sp>
      <p:graphicFrame>
        <p:nvGraphicFramePr>
          <p:cNvPr id="8" name="Object 7">
            <a:extLst>
              <a:ext uri="{FF2B5EF4-FFF2-40B4-BE49-F238E27FC236}">
                <a16:creationId xmlns:a16="http://schemas.microsoft.com/office/drawing/2014/main" id="{0B3CCDAA-8502-48CA-B18D-8E2C1BEE5CCC}"/>
              </a:ext>
            </a:extLst>
          </p:cNvPr>
          <p:cNvGraphicFramePr>
            <a:graphicFrameLocks noChangeAspect="1"/>
          </p:cNvGraphicFramePr>
          <p:nvPr>
            <p:extLst>
              <p:ext uri="{D42A27DB-BD31-4B8C-83A1-F6EECF244321}">
                <p14:modId xmlns:p14="http://schemas.microsoft.com/office/powerpoint/2010/main" val="413429081"/>
              </p:ext>
            </p:extLst>
          </p:nvPr>
        </p:nvGraphicFramePr>
        <p:xfrm>
          <a:off x="9310688" y="1201738"/>
          <a:ext cx="2544762" cy="2132012"/>
        </p:xfrm>
        <a:graphic>
          <a:graphicData uri="http://schemas.openxmlformats.org/presentationml/2006/ole">
            <mc:AlternateContent xmlns:mc="http://schemas.openxmlformats.org/markup-compatibility/2006">
              <mc:Choice xmlns:v="urn:schemas-microsoft-com:vml" Requires="v">
                <p:oleObj spid="_x0000_s27662" name="CS ChemDraw Drawing" r:id="rId8" imgW="1813412" imgH="1520584" progId="ChemDraw.Document.6.0">
                  <p:embed/>
                </p:oleObj>
              </mc:Choice>
              <mc:Fallback>
                <p:oleObj name="CS ChemDraw Drawing" r:id="rId8" imgW="1813412" imgH="1520584" progId="ChemDraw.Document.6.0">
                  <p:embed/>
                  <p:pic>
                    <p:nvPicPr>
                      <p:cNvPr id="0" name=""/>
                      <p:cNvPicPr/>
                      <p:nvPr/>
                    </p:nvPicPr>
                    <p:blipFill>
                      <a:blip r:embed="rId9"/>
                      <a:stretch>
                        <a:fillRect/>
                      </a:stretch>
                    </p:blipFill>
                    <p:spPr>
                      <a:xfrm>
                        <a:off x="9310688" y="1201738"/>
                        <a:ext cx="2544762" cy="21320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F413721-7AD7-4992-A9C0-BE128C699CCD}"/>
              </a:ext>
            </a:extLst>
          </p:cNvPr>
          <p:cNvGraphicFramePr>
            <a:graphicFrameLocks noChangeAspect="1"/>
          </p:cNvGraphicFramePr>
          <p:nvPr>
            <p:extLst>
              <p:ext uri="{D42A27DB-BD31-4B8C-83A1-F6EECF244321}">
                <p14:modId xmlns:p14="http://schemas.microsoft.com/office/powerpoint/2010/main" val="3229769234"/>
              </p:ext>
            </p:extLst>
          </p:nvPr>
        </p:nvGraphicFramePr>
        <p:xfrm>
          <a:off x="8440870" y="3200356"/>
          <a:ext cx="515240" cy="592143"/>
        </p:xfrm>
        <a:graphic>
          <a:graphicData uri="http://schemas.openxmlformats.org/presentationml/2006/ole">
            <mc:AlternateContent xmlns:mc="http://schemas.openxmlformats.org/markup-compatibility/2006">
              <mc:Choice xmlns:v="urn:schemas-microsoft-com:vml" Requires="v">
                <p:oleObj spid="_x0000_s27663" name="CS ChemDraw Drawing" r:id="rId10" imgW="318412" imgH="366942" progId="ChemDraw.Document.6.0">
                  <p:embed/>
                </p:oleObj>
              </mc:Choice>
              <mc:Fallback>
                <p:oleObj name="CS ChemDraw Drawing" r:id="rId10" imgW="318412" imgH="366942" progId="ChemDraw.Document.6.0">
                  <p:embed/>
                  <p:pic>
                    <p:nvPicPr>
                      <p:cNvPr id="0" name=""/>
                      <p:cNvPicPr/>
                      <p:nvPr/>
                    </p:nvPicPr>
                    <p:blipFill>
                      <a:blip r:embed="rId11"/>
                      <a:stretch>
                        <a:fillRect/>
                      </a:stretch>
                    </p:blipFill>
                    <p:spPr>
                      <a:xfrm>
                        <a:off x="8440870" y="3200356"/>
                        <a:ext cx="515240" cy="59214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AA7754F-1A3F-48F1-BBC8-D9FE5A955DB6}"/>
              </a:ext>
            </a:extLst>
          </p:cNvPr>
          <p:cNvGraphicFramePr>
            <a:graphicFrameLocks noChangeAspect="1"/>
          </p:cNvGraphicFramePr>
          <p:nvPr>
            <p:extLst>
              <p:ext uri="{D42A27DB-BD31-4B8C-83A1-F6EECF244321}">
                <p14:modId xmlns:p14="http://schemas.microsoft.com/office/powerpoint/2010/main" val="1256354935"/>
              </p:ext>
            </p:extLst>
          </p:nvPr>
        </p:nvGraphicFramePr>
        <p:xfrm>
          <a:off x="200289" y="1906870"/>
          <a:ext cx="7027230" cy="1725677"/>
        </p:xfrm>
        <a:graphic>
          <a:graphicData uri="http://schemas.openxmlformats.org/presentationml/2006/ole">
            <mc:AlternateContent xmlns:mc="http://schemas.openxmlformats.org/markup-compatibility/2006">
              <mc:Choice xmlns:v="urn:schemas-microsoft-com:vml" Requires="v">
                <p:oleObj spid="_x0000_s27664" name="CS ChemDraw Drawing" r:id="rId12" imgW="6988502" imgH="1715682" progId="ChemDraw.Document.6.0">
                  <p:embed/>
                </p:oleObj>
              </mc:Choice>
              <mc:Fallback>
                <p:oleObj name="CS ChemDraw Drawing" r:id="rId12" imgW="6988502" imgH="1715682" progId="ChemDraw.Document.6.0">
                  <p:embed/>
                  <p:pic>
                    <p:nvPicPr>
                      <p:cNvPr id="0" name=""/>
                      <p:cNvPicPr/>
                      <p:nvPr/>
                    </p:nvPicPr>
                    <p:blipFill>
                      <a:blip r:embed="rId13"/>
                      <a:stretch>
                        <a:fillRect/>
                      </a:stretch>
                    </p:blipFill>
                    <p:spPr>
                      <a:xfrm>
                        <a:off x="200289" y="1906870"/>
                        <a:ext cx="7027230" cy="1725677"/>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A45BF34-FE30-460B-B950-AEAD2CA2D212}"/>
              </a:ext>
            </a:extLst>
          </p:cNvPr>
          <p:cNvSpPr>
            <a:spLocks noGrp="1"/>
          </p:cNvSpPr>
          <p:nvPr>
            <p:ph type="sldNum" sz="quarter" idx="12"/>
          </p:nvPr>
        </p:nvSpPr>
        <p:spPr/>
        <p:txBody>
          <a:bodyPr/>
          <a:lstStyle/>
          <a:p>
            <a:fld id="{EA4F6970-68C5-4F59-A640-49707B823614}" type="slidenum">
              <a:rPr lang="en-US" smtClean="0"/>
              <a:t>28</a:t>
            </a:fld>
            <a:endParaRPr lang="en-US"/>
          </a:p>
        </p:txBody>
      </p:sp>
      <p:sp>
        <p:nvSpPr>
          <p:cNvPr id="11" name="TextBox 10"/>
          <p:cNvSpPr txBox="1"/>
          <p:nvPr/>
        </p:nvSpPr>
        <p:spPr>
          <a:xfrm>
            <a:off x="-6953250" y="998928"/>
            <a:ext cx="6527366" cy="3108543"/>
          </a:xfrm>
          <a:prstGeom prst="rect">
            <a:avLst/>
          </a:prstGeom>
          <a:noFill/>
        </p:spPr>
        <p:txBody>
          <a:bodyPr wrap="square" rtlCol="0">
            <a:spAutoFit/>
          </a:bodyPr>
          <a:lstStyle/>
          <a:p>
            <a:r>
              <a:rPr lang="en-US" sz="2800" dirty="0">
                <a:solidFill>
                  <a:srgbClr val="FF0000"/>
                </a:solidFill>
              </a:rPr>
              <a:t>Do we need so much background on </a:t>
            </a:r>
            <a:r>
              <a:rPr lang="en-US" sz="2800" dirty="0" err="1">
                <a:solidFill>
                  <a:srgbClr val="FF0000"/>
                </a:solidFill>
              </a:rPr>
              <a:t>pyrene</a:t>
            </a:r>
            <a:r>
              <a:rPr lang="en-US" sz="2800" dirty="0">
                <a:solidFill>
                  <a:srgbClr val="FF0000"/>
                </a:solidFill>
              </a:rPr>
              <a:t> or could you just do one slide of </a:t>
            </a:r>
            <a:r>
              <a:rPr lang="en-US" sz="2800" dirty="0" err="1">
                <a:solidFill>
                  <a:srgbClr val="FF0000"/>
                </a:solidFill>
              </a:rPr>
              <a:t>pyrene</a:t>
            </a:r>
            <a:r>
              <a:rPr lang="en-US" sz="2800" dirty="0">
                <a:solidFill>
                  <a:srgbClr val="FF0000"/>
                </a:solidFill>
              </a:rPr>
              <a:t>/the newer methods from our lab and then go into precedents for your research?  Because we are over halfway through the slide deck and just now getting to initial studies. </a:t>
            </a:r>
          </a:p>
        </p:txBody>
      </p:sp>
    </p:spTree>
    <p:extLst>
      <p:ext uri="{BB962C8B-B14F-4D97-AF65-F5344CB8AC3E}">
        <p14:creationId xmlns:p14="http://schemas.microsoft.com/office/powerpoint/2010/main" val="1411222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ED7CA99B-5714-4E54-AD36-B1356CC9033E}"/>
              </a:ext>
            </a:extLst>
          </p:cNvPr>
          <p:cNvGraphicFramePr>
            <a:graphicFrameLocks noChangeAspect="1"/>
          </p:cNvGraphicFramePr>
          <p:nvPr>
            <p:extLst>
              <p:ext uri="{D42A27DB-BD31-4B8C-83A1-F6EECF244321}">
                <p14:modId xmlns:p14="http://schemas.microsoft.com/office/powerpoint/2010/main" val="1346507413"/>
              </p:ext>
            </p:extLst>
          </p:nvPr>
        </p:nvGraphicFramePr>
        <p:xfrm>
          <a:off x="1002627" y="1411505"/>
          <a:ext cx="2517186" cy="1832237"/>
        </p:xfrm>
        <a:graphic>
          <a:graphicData uri="http://schemas.openxmlformats.org/presentationml/2006/ole">
            <mc:AlternateContent xmlns:mc="http://schemas.openxmlformats.org/markup-compatibility/2006">
              <mc:Choice xmlns:v="urn:schemas-microsoft-com:vml" Requires="v">
                <p:oleObj spid="_x0000_s28684" name="CS ChemDraw Drawing" r:id="rId4" imgW="1463040" imgH="1066537" progId="ChemDraw.Document.6.0">
                  <p:embed/>
                </p:oleObj>
              </mc:Choice>
              <mc:Fallback>
                <p:oleObj name="CS ChemDraw Drawing" r:id="rId4" imgW="1463040" imgH="1066537" progId="ChemDraw.Document.6.0">
                  <p:embed/>
                  <p:pic>
                    <p:nvPicPr>
                      <p:cNvPr id="6" name="Object 5">
                        <a:extLst>
                          <a:ext uri="{FF2B5EF4-FFF2-40B4-BE49-F238E27FC236}">
                            <a16:creationId xmlns:a16="http://schemas.microsoft.com/office/drawing/2014/main" id="{ED7CA99B-5714-4E54-AD36-B1356CC9033E}"/>
                          </a:ext>
                        </a:extLst>
                      </p:cNvPr>
                      <p:cNvPicPr/>
                      <p:nvPr/>
                    </p:nvPicPr>
                    <p:blipFill>
                      <a:blip r:embed="rId5"/>
                      <a:stretch>
                        <a:fillRect/>
                      </a:stretch>
                    </p:blipFill>
                    <p:spPr>
                      <a:xfrm>
                        <a:off x="1002627" y="1411505"/>
                        <a:ext cx="2517186" cy="183223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B3CCDAA-8502-48CA-B18D-8E2C1BEE5CCC}"/>
              </a:ext>
            </a:extLst>
          </p:cNvPr>
          <p:cNvGraphicFramePr>
            <a:graphicFrameLocks noChangeAspect="1"/>
          </p:cNvGraphicFramePr>
          <p:nvPr>
            <p:extLst>
              <p:ext uri="{D42A27DB-BD31-4B8C-83A1-F6EECF244321}">
                <p14:modId xmlns:p14="http://schemas.microsoft.com/office/powerpoint/2010/main" val="1865520109"/>
              </p:ext>
            </p:extLst>
          </p:nvPr>
        </p:nvGraphicFramePr>
        <p:xfrm>
          <a:off x="3735823" y="1523284"/>
          <a:ext cx="1211958" cy="1749054"/>
        </p:xfrm>
        <a:graphic>
          <a:graphicData uri="http://schemas.openxmlformats.org/presentationml/2006/ole">
            <mc:AlternateContent xmlns:mc="http://schemas.openxmlformats.org/markup-compatibility/2006">
              <mc:Choice xmlns:v="urn:schemas-microsoft-com:vml" Requires="v">
                <p:oleObj spid="_x0000_s28685" name="CS ChemDraw Drawing" r:id="rId6" imgW="687329" imgH="992045" progId="ChemDraw.Document.6.0">
                  <p:embed/>
                </p:oleObj>
              </mc:Choice>
              <mc:Fallback>
                <p:oleObj name="CS ChemDraw Drawing" r:id="rId6" imgW="687329" imgH="992045" progId="ChemDraw.Document.6.0">
                  <p:embed/>
                  <p:pic>
                    <p:nvPicPr>
                      <p:cNvPr id="8" name="Object 7">
                        <a:extLst>
                          <a:ext uri="{FF2B5EF4-FFF2-40B4-BE49-F238E27FC236}">
                            <a16:creationId xmlns:a16="http://schemas.microsoft.com/office/drawing/2014/main" id="{0B3CCDAA-8502-48CA-B18D-8E2C1BEE5CCC}"/>
                          </a:ext>
                        </a:extLst>
                      </p:cNvPr>
                      <p:cNvPicPr/>
                      <p:nvPr/>
                    </p:nvPicPr>
                    <p:blipFill>
                      <a:blip r:embed="rId7"/>
                      <a:stretch>
                        <a:fillRect/>
                      </a:stretch>
                    </p:blipFill>
                    <p:spPr>
                      <a:xfrm>
                        <a:off x="3735823" y="1523284"/>
                        <a:ext cx="1211958" cy="1749054"/>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38FD685-D5F6-48DA-803B-C93CB07A02FF}"/>
              </a:ext>
            </a:extLst>
          </p:cNvPr>
          <p:cNvGraphicFramePr>
            <a:graphicFrameLocks noChangeAspect="1"/>
          </p:cNvGraphicFramePr>
          <p:nvPr>
            <p:extLst>
              <p:ext uri="{D42A27DB-BD31-4B8C-83A1-F6EECF244321}">
                <p14:modId xmlns:p14="http://schemas.microsoft.com/office/powerpoint/2010/main" val="1799285270"/>
              </p:ext>
            </p:extLst>
          </p:nvPr>
        </p:nvGraphicFramePr>
        <p:xfrm>
          <a:off x="2849215" y="3573202"/>
          <a:ext cx="1414462" cy="2151062"/>
        </p:xfrm>
        <a:graphic>
          <a:graphicData uri="http://schemas.openxmlformats.org/presentationml/2006/ole">
            <mc:AlternateContent xmlns:mc="http://schemas.openxmlformats.org/markup-compatibility/2006">
              <mc:Choice xmlns:v="urn:schemas-microsoft-com:vml" Requires="v">
                <p:oleObj spid="_x0000_s28686" name="CS ChemDraw Drawing" r:id="rId8" imgW="914203" imgH="1389730" progId="ChemDraw.Document.6.0">
                  <p:embed/>
                </p:oleObj>
              </mc:Choice>
              <mc:Fallback>
                <p:oleObj name="CS ChemDraw Drawing" r:id="rId8" imgW="914203" imgH="1389730" progId="ChemDraw.Document.6.0">
                  <p:embed/>
                  <p:pic>
                    <p:nvPicPr>
                      <p:cNvPr id="8" name="Object 7">
                        <a:extLst>
                          <a:ext uri="{FF2B5EF4-FFF2-40B4-BE49-F238E27FC236}">
                            <a16:creationId xmlns:a16="http://schemas.microsoft.com/office/drawing/2014/main" id="{0B3CCDAA-8502-48CA-B18D-8E2C1BEE5CCC}"/>
                          </a:ext>
                        </a:extLst>
                      </p:cNvPr>
                      <p:cNvPicPr/>
                      <p:nvPr/>
                    </p:nvPicPr>
                    <p:blipFill>
                      <a:blip r:embed="rId9"/>
                      <a:stretch>
                        <a:fillRect/>
                      </a:stretch>
                    </p:blipFill>
                    <p:spPr>
                      <a:xfrm>
                        <a:off x="2849215" y="3573202"/>
                        <a:ext cx="1414462" cy="2151062"/>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C16F60F6-83D1-47D2-8E4D-BDEE1F959CA7}"/>
              </a:ext>
            </a:extLst>
          </p:cNvPr>
          <p:cNvSpPr>
            <a:spLocks noGrp="1"/>
          </p:cNvSpPr>
          <p:nvPr>
            <p:ph type="sldNum" sz="quarter" idx="12"/>
          </p:nvPr>
        </p:nvSpPr>
        <p:spPr/>
        <p:txBody>
          <a:bodyPr/>
          <a:lstStyle/>
          <a:p>
            <a:fld id="{EA4F6970-68C5-4F59-A640-49707B823614}" type="slidenum">
              <a:rPr lang="en-US" smtClean="0"/>
              <a:t>29</a:t>
            </a:fld>
            <a:endParaRPr lang="en-US"/>
          </a:p>
        </p:txBody>
      </p:sp>
      <p:sp>
        <p:nvSpPr>
          <p:cNvPr id="16" name="Title 1">
            <a:extLst>
              <a:ext uri="{FF2B5EF4-FFF2-40B4-BE49-F238E27FC236}">
                <a16:creationId xmlns:a16="http://schemas.microsoft.com/office/drawing/2014/main" id="{E4E531D2-BBE0-4821-B18B-DD65B381794B}"/>
              </a:ext>
            </a:extLst>
          </p:cNvPr>
          <p:cNvSpPr>
            <a:spLocks noGrp="1"/>
          </p:cNvSpPr>
          <p:nvPr>
            <p:ph type="title"/>
          </p:nvPr>
        </p:nvSpPr>
        <p:spPr>
          <a:xfrm>
            <a:off x="0" y="1"/>
            <a:ext cx="10515600" cy="742122"/>
          </a:xfrm>
        </p:spPr>
        <p:txBody>
          <a:bodyPr>
            <a:normAutofit/>
          </a:bodyPr>
          <a:lstStyle/>
          <a:p>
            <a:r>
              <a:rPr lang="en-US" sz="3600" dirty="0">
                <a:latin typeface="Arial" panose="020B0604020202020204" pitchFamily="34" charset="0"/>
                <a:cs typeface="Arial" panose="020B0604020202020204" pitchFamily="34" charset="0"/>
              </a:rPr>
              <a:t>Not all blocking groups are equal</a:t>
            </a:r>
          </a:p>
        </p:txBody>
      </p:sp>
      <p:graphicFrame>
        <p:nvGraphicFramePr>
          <p:cNvPr id="10" name="Object 9">
            <a:extLst>
              <a:ext uri="{FF2B5EF4-FFF2-40B4-BE49-F238E27FC236}">
                <a16:creationId xmlns:a16="http://schemas.microsoft.com/office/drawing/2014/main" id="{57505738-6852-4EFE-86D9-8B0DD66A3718}"/>
              </a:ext>
            </a:extLst>
          </p:cNvPr>
          <p:cNvGraphicFramePr>
            <a:graphicFrameLocks noChangeAspect="1"/>
          </p:cNvGraphicFramePr>
          <p:nvPr>
            <p:extLst>
              <p:ext uri="{D42A27DB-BD31-4B8C-83A1-F6EECF244321}">
                <p14:modId xmlns:p14="http://schemas.microsoft.com/office/powerpoint/2010/main" val="1172477097"/>
              </p:ext>
            </p:extLst>
          </p:nvPr>
        </p:nvGraphicFramePr>
        <p:xfrm>
          <a:off x="5181555" y="868918"/>
          <a:ext cx="4701480" cy="2701281"/>
        </p:xfrm>
        <a:graphic>
          <a:graphicData uri="http://schemas.openxmlformats.org/presentationml/2006/ole">
            <mc:AlternateContent xmlns:mc="http://schemas.openxmlformats.org/markup-compatibility/2006">
              <mc:Choice xmlns:v="urn:schemas-microsoft-com:vml" Requires="v">
                <p:oleObj spid="_x0000_s28687" name="CS ChemDraw Drawing" r:id="rId10" imgW="3483598" imgH="2002221" progId="ChemDraw.Document.6.0">
                  <p:embed/>
                </p:oleObj>
              </mc:Choice>
              <mc:Fallback>
                <p:oleObj name="CS ChemDraw Drawing" r:id="rId10" imgW="3483598" imgH="2002221" progId="ChemDraw.Document.6.0">
                  <p:embed/>
                  <p:pic>
                    <p:nvPicPr>
                      <p:cNvPr id="15" name="Object 14">
                        <a:extLst>
                          <a:ext uri="{FF2B5EF4-FFF2-40B4-BE49-F238E27FC236}">
                            <a16:creationId xmlns:a16="http://schemas.microsoft.com/office/drawing/2014/main" id="{F2357EFF-7F94-4284-BFAD-070A1C75CC3A}"/>
                          </a:ext>
                        </a:extLst>
                      </p:cNvPr>
                      <p:cNvPicPr>
                        <a:picLocks noChangeAspect="1" noChangeArrowheads="1"/>
                      </p:cNvPicPr>
                      <p:nvPr/>
                    </p:nvPicPr>
                    <p:blipFill>
                      <a:blip r:embed="rId11"/>
                      <a:srcRect/>
                      <a:stretch>
                        <a:fillRect/>
                      </a:stretch>
                    </p:blipFill>
                    <p:spPr bwMode="auto">
                      <a:xfrm>
                        <a:off x="5181555" y="868918"/>
                        <a:ext cx="4701480" cy="2701281"/>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BAC667BC-F0EB-488E-B2E5-5EA14C126D88}"/>
              </a:ext>
            </a:extLst>
          </p:cNvPr>
          <p:cNvGraphicFramePr>
            <a:graphicFrameLocks noChangeAspect="1"/>
          </p:cNvGraphicFramePr>
          <p:nvPr>
            <p:extLst>
              <p:ext uri="{D42A27DB-BD31-4B8C-83A1-F6EECF244321}">
                <p14:modId xmlns:p14="http://schemas.microsoft.com/office/powerpoint/2010/main" val="2935716005"/>
              </p:ext>
            </p:extLst>
          </p:nvPr>
        </p:nvGraphicFramePr>
        <p:xfrm>
          <a:off x="5143653" y="3657752"/>
          <a:ext cx="4811712" cy="2217737"/>
        </p:xfrm>
        <a:graphic>
          <a:graphicData uri="http://schemas.openxmlformats.org/presentationml/2006/ole">
            <mc:AlternateContent xmlns:mc="http://schemas.openxmlformats.org/markup-compatibility/2006">
              <mc:Choice xmlns:v="urn:schemas-microsoft-com:vml" Requires="v">
                <p:oleObj spid="_x0000_s28688" name="CS ChemDraw Drawing" r:id="rId12" imgW="2965142" imgH="1366476" progId="ChemDraw.Document.6.0">
                  <p:embed/>
                </p:oleObj>
              </mc:Choice>
              <mc:Fallback>
                <p:oleObj name="CS ChemDraw Drawing" r:id="rId12" imgW="2965142" imgH="1366476" progId="ChemDraw.Document.6.0">
                  <p:embed/>
                  <p:pic>
                    <p:nvPicPr>
                      <p:cNvPr id="12" name="Object 11">
                        <a:extLst>
                          <a:ext uri="{FF2B5EF4-FFF2-40B4-BE49-F238E27FC236}">
                            <a16:creationId xmlns:a16="http://schemas.microsoft.com/office/drawing/2014/main" id="{D3B0F68B-A19B-4348-9F56-103FDBAFA250}"/>
                          </a:ext>
                        </a:extLst>
                      </p:cNvPr>
                      <p:cNvPicPr>
                        <a:picLocks noChangeAspect="1" noChangeArrowheads="1"/>
                      </p:cNvPicPr>
                      <p:nvPr/>
                    </p:nvPicPr>
                    <p:blipFill>
                      <a:blip r:embed="rId13"/>
                      <a:srcRect/>
                      <a:stretch>
                        <a:fillRect/>
                      </a:stretch>
                    </p:blipFill>
                    <p:spPr bwMode="auto">
                      <a:xfrm>
                        <a:off x="5143653" y="3657752"/>
                        <a:ext cx="4811712" cy="2217737"/>
                      </a:xfrm>
                      <a:prstGeom prst="rect">
                        <a:avLst/>
                      </a:prstGeom>
                      <a:noFill/>
                    </p:spPr>
                  </p:pic>
                </p:oleObj>
              </mc:Fallback>
            </mc:AlternateContent>
          </a:graphicData>
        </a:graphic>
      </p:graphicFrame>
    </p:spTree>
    <p:extLst>
      <p:ext uri="{BB962C8B-B14F-4D97-AF65-F5344CB8AC3E}">
        <p14:creationId xmlns:p14="http://schemas.microsoft.com/office/powerpoint/2010/main" val="1033381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B554-372D-4F8B-AE80-10719B7C03E7}"/>
              </a:ext>
            </a:extLst>
          </p:cNvPr>
          <p:cNvSpPr>
            <a:spLocks noGrp="1"/>
          </p:cNvSpPr>
          <p:nvPr>
            <p:ph type="title"/>
          </p:nvPr>
        </p:nvSpPr>
        <p:spPr>
          <a:xfrm>
            <a:off x="0" y="0"/>
            <a:ext cx="10515600" cy="834887"/>
          </a:xfrm>
        </p:spPr>
        <p:txBody>
          <a:bodyPr>
            <a:normAutofit/>
          </a:bodyPr>
          <a:lstStyle/>
          <a:p>
            <a:r>
              <a:rPr lang="en-US" sz="3600" dirty="0">
                <a:latin typeface="Arial" panose="020B0604020202020204" pitchFamily="34" charset="0"/>
                <a:cs typeface="Arial" panose="020B0604020202020204" pitchFamily="34" charset="0"/>
              </a:rPr>
              <a:t>Why is pyrene interesting?</a:t>
            </a:r>
          </a:p>
        </p:txBody>
      </p:sp>
      <p:sp>
        <p:nvSpPr>
          <p:cNvPr id="4" name="Slide Number Placeholder 3">
            <a:extLst>
              <a:ext uri="{FF2B5EF4-FFF2-40B4-BE49-F238E27FC236}">
                <a16:creationId xmlns:a16="http://schemas.microsoft.com/office/drawing/2014/main" id="{6CD7BE9A-0AB2-44E6-8F41-868F80D84E7C}"/>
              </a:ext>
            </a:extLst>
          </p:cNvPr>
          <p:cNvSpPr>
            <a:spLocks noGrp="1"/>
          </p:cNvSpPr>
          <p:nvPr>
            <p:ph type="sldNum" sz="quarter" idx="12"/>
          </p:nvPr>
        </p:nvSpPr>
        <p:spPr/>
        <p:txBody>
          <a:bodyPr/>
          <a:lstStyle/>
          <a:p>
            <a:fld id="{EA4F6970-68C5-4F59-A640-49707B823614}" type="slidenum">
              <a:rPr lang="en-US" smtClean="0"/>
              <a:t>3</a:t>
            </a:fld>
            <a:endParaRPr lang="en-US"/>
          </a:p>
        </p:txBody>
      </p:sp>
      <p:graphicFrame>
        <p:nvGraphicFramePr>
          <p:cNvPr id="10" name="Object 9">
            <a:extLst>
              <a:ext uri="{FF2B5EF4-FFF2-40B4-BE49-F238E27FC236}">
                <a16:creationId xmlns:a16="http://schemas.microsoft.com/office/drawing/2014/main" id="{EF6D432E-47A7-4869-926D-58F38567E34B}"/>
              </a:ext>
            </a:extLst>
          </p:cNvPr>
          <p:cNvGraphicFramePr>
            <a:graphicFrameLocks noChangeAspect="1"/>
          </p:cNvGraphicFramePr>
          <p:nvPr>
            <p:extLst>
              <p:ext uri="{D42A27DB-BD31-4B8C-83A1-F6EECF244321}">
                <p14:modId xmlns:p14="http://schemas.microsoft.com/office/powerpoint/2010/main" val="2697721992"/>
              </p:ext>
            </p:extLst>
          </p:nvPr>
        </p:nvGraphicFramePr>
        <p:xfrm>
          <a:off x="4626479" y="1909917"/>
          <a:ext cx="2226710" cy="3142897"/>
        </p:xfrm>
        <a:graphic>
          <a:graphicData uri="http://schemas.openxmlformats.org/presentationml/2006/ole">
            <mc:AlternateContent xmlns:mc="http://schemas.openxmlformats.org/markup-compatibility/2006">
              <mc:Choice xmlns:v="urn:schemas-microsoft-com:vml" Requires="v">
                <p:oleObj spid="_x0000_s3076" name="CS ChemDraw Drawing" r:id="rId3" imgW="686934" imgH="969185" progId="ChemDraw.Document.6.0">
                  <p:embed/>
                </p:oleObj>
              </mc:Choice>
              <mc:Fallback>
                <p:oleObj name="CS ChemDraw Drawing" r:id="rId3" imgW="686934" imgH="969185" progId="ChemDraw.Document.6.0">
                  <p:embed/>
                  <p:pic>
                    <p:nvPicPr>
                      <p:cNvPr id="10" name="Object 9">
                        <a:extLst>
                          <a:ext uri="{FF2B5EF4-FFF2-40B4-BE49-F238E27FC236}">
                            <a16:creationId xmlns:a16="http://schemas.microsoft.com/office/drawing/2014/main" id="{EF6D432E-47A7-4869-926D-58F38567E34B}"/>
                          </a:ext>
                        </a:extLst>
                      </p:cNvPr>
                      <p:cNvPicPr/>
                      <p:nvPr/>
                    </p:nvPicPr>
                    <p:blipFill>
                      <a:blip r:embed="rId4"/>
                      <a:stretch>
                        <a:fillRect/>
                      </a:stretch>
                    </p:blipFill>
                    <p:spPr>
                      <a:xfrm>
                        <a:off x="4626479" y="1909917"/>
                        <a:ext cx="2226710" cy="3142897"/>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2DC991F-AD7F-4747-9B56-94192C062AB2}"/>
              </a:ext>
            </a:extLst>
          </p:cNvPr>
          <p:cNvSpPr txBox="1"/>
          <p:nvPr/>
        </p:nvSpPr>
        <p:spPr>
          <a:xfrm>
            <a:off x="687163" y="3555732"/>
            <a:ext cx="3094028" cy="1200329"/>
          </a:xfrm>
          <a:prstGeom prst="rect">
            <a:avLst/>
          </a:prstGeom>
          <a:noFill/>
        </p:spPr>
        <p:txBody>
          <a:bodyPr wrap="square" rtlCol="0">
            <a:spAutoFit/>
          </a:bodyPr>
          <a:lstStyle/>
          <a:p>
            <a:r>
              <a:rPr lang="en-US" sz="24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en-US" sz="2400" dirty="0">
                <a:ln w="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Excimer Formation- changes emission to 425-550nm</a:t>
            </a:r>
          </a:p>
        </p:txBody>
      </p:sp>
      <p:sp>
        <p:nvSpPr>
          <p:cNvPr id="12" name="TextBox 11">
            <a:extLst>
              <a:ext uri="{FF2B5EF4-FFF2-40B4-BE49-F238E27FC236}">
                <a16:creationId xmlns:a16="http://schemas.microsoft.com/office/drawing/2014/main" id="{C56DCDED-B8FE-4552-A8BD-4E7BCB3B4816}"/>
              </a:ext>
            </a:extLst>
          </p:cNvPr>
          <p:cNvSpPr txBox="1"/>
          <p:nvPr/>
        </p:nvSpPr>
        <p:spPr>
          <a:xfrm>
            <a:off x="699687" y="4750861"/>
            <a:ext cx="3433901" cy="830997"/>
          </a:xfrm>
          <a:prstGeom prst="rect">
            <a:avLst/>
          </a:prstGeom>
          <a:noFill/>
        </p:spPr>
        <p:txBody>
          <a:bodyPr wrap="square" rtlCol="0">
            <a:spAutoFit/>
          </a:bodyPr>
          <a:lstStyle/>
          <a:p>
            <a:r>
              <a:rPr lang="en-US" sz="24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en-US" sz="2400" dirty="0">
                <a:ln w="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 Fluorescence Quantum Yield, </a:t>
            </a:r>
            <a:r>
              <a:rPr lang="el-GR" sz="24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ϕ</a:t>
            </a:r>
            <a:r>
              <a:rPr lang="en-US" sz="2400" baseline="-250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t>
            </a:r>
            <a:r>
              <a:rPr lang="en-US" sz="24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=0.29</a:t>
            </a:r>
            <a:endParaRPr lang="en-US" sz="2400" dirty="0">
              <a:ln w="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09E6786-AE7A-40AD-9D38-DE7EB47ECD93}"/>
              </a:ext>
            </a:extLst>
          </p:cNvPr>
          <p:cNvSpPr txBox="1"/>
          <p:nvPr/>
        </p:nvSpPr>
        <p:spPr>
          <a:xfrm>
            <a:off x="712213" y="2338510"/>
            <a:ext cx="3336691" cy="1200329"/>
          </a:xfrm>
          <a:prstGeom prst="rect">
            <a:avLst/>
          </a:prstGeom>
          <a:noFill/>
        </p:spPr>
        <p:txBody>
          <a:bodyPr wrap="square" rtlCol="0">
            <a:spAutoFit/>
          </a:bodyPr>
          <a:lstStyle/>
          <a:p>
            <a:r>
              <a:rPr lang="en-US" sz="24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en-US" sz="2400" dirty="0">
                <a:ln w="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 lived singlet, S</a:t>
            </a:r>
            <a:r>
              <a:rPr lang="en-US" sz="2400" baseline="-25000" dirty="0">
                <a:ln w="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sz="2400" dirty="0">
                <a:ln w="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leading to high excimer formation (&gt;100ns)</a:t>
            </a:r>
          </a:p>
        </p:txBody>
      </p:sp>
      <p:sp>
        <p:nvSpPr>
          <p:cNvPr id="14" name="TextBox 13">
            <a:extLst>
              <a:ext uri="{FF2B5EF4-FFF2-40B4-BE49-F238E27FC236}">
                <a16:creationId xmlns:a16="http://schemas.microsoft.com/office/drawing/2014/main" id="{69984771-44F5-4D72-99A9-2DB535EE4C44}"/>
              </a:ext>
            </a:extLst>
          </p:cNvPr>
          <p:cNvSpPr txBox="1"/>
          <p:nvPr/>
        </p:nvSpPr>
        <p:spPr>
          <a:xfrm>
            <a:off x="662835" y="5597633"/>
            <a:ext cx="3533384" cy="461665"/>
          </a:xfrm>
          <a:prstGeom prst="rect">
            <a:avLst/>
          </a:prstGeom>
          <a:noFill/>
        </p:spPr>
        <p:txBody>
          <a:bodyPr wrap="square" rtlCol="0">
            <a:spAutoFit/>
          </a:bodyPr>
          <a:lstStyle/>
          <a:p>
            <a:r>
              <a:rPr lang="en-US" sz="24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en-US" sz="2400" dirty="0">
                <a:ln w="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Red. potential= 1.52V</a:t>
            </a:r>
          </a:p>
        </p:txBody>
      </p:sp>
      <p:sp>
        <p:nvSpPr>
          <p:cNvPr id="15" name="TextBox 14">
            <a:extLst>
              <a:ext uri="{FF2B5EF4-FFF2-40B4-BE49-F238E27FC236}">
                <a16:creationId xmlns:a16="http://schemas.microsoft.com/office/drawing/2014/main" id="{EFD69EEB-BEB8-49D0-B44E-31695BBA5511}"/>
              </a:ext>
            </a:extLst>
          </p:cNvPr>
          <p:cNvSpPr txBox="1"/>
          <p:nvPr/>
        </p:nvSpPr>
        <p:spPr>
          <a:xfrm>
            <a:off x="7203510" y="436858"/>
            <a:ext cx="4170123" cy="584775"/>
          </a:xfrm>
          <a:prstGeom prst="rect">
            <a:avLst/>
          </a:prstGeom>
          <a:noFill/>
        </p:spPr>
        <p:txBody>
          <a:bodyPr wrap="square" rtlCol="0">
            <a:spAutoFit/>
          </a:bodyPr>
          <a:lstStyle/>
          <a:p>
            <a:r>
              <a:rPr lang="en-US" sz="3200" dirty="0">
                <a:ln w="0">
                  <a:solidFill>
                    <a:schemeClr val="tx1"/>
                  </a:solidFill>
                </a:ln>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-Fluorescent Probes</a:t>
            </a:r>
          </a:p>
        </p:txBody>
      </p:sp>
      <p:sp>
        <p:nvSpPr>
          <p:cNvPr id="16" name="TextBox 15">
            <a:extLst>
              <a:ext uri="{FF2B5EF4-FFF2-40B4-BE49-F238E27FC236}">
                <a16:creationId xmlns:a16="http://schemas.microsoft.com/office/drawing/2014/main" id="{292664E0-C940-4A7E-AD98-9375B8108062}"/>
              </a:ext>
            </a:extLst>
          </p:cNvPr>
          <p:cNvSpPr txBox="1"/>
          <p:nvPr/>
        </p:nvSpPr>
        <p:spPr>
          <a:xfrm>
            <a:off x="7203509" y="1116272"/>
            <a:ext cx="5808350" cy="1077218"/>
          </a:xfrm>
          <a:prstGeom prst="rect">
            <a:avLst/>
          </a:prstGeom>
          <a:noFill/>
        </p:spPr>
        <p:txBody>
          <a:bodyPr wrap="square" rtlCol="0">
            <a:spAutoFit/>
          </a:bodyPr>
          <a:lstStyle/>
          <a:p>
            <a:r>
              <a:rPr lang="en-US" sz="3200" dirty="0">
                <a:ln w="0">
                  <a:solidFill>
                    <a:schemeClr val="tx1"/>
                  </a:solidFill>
                </a:ln>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-Organic Field-Effect Transistors (OFETs)</a:t>
            </a:r>
          </a:p>
        </p:txBody>
      </p:sp>
      <p:sp>
        <p:nvSpPr>
          <p:cNvPr id="17" name="TextBox 16">
            <a:extLst>
              <a:ext uri="{FF2B5EF4-FFF2-40B4-BE49-F238E27FC236}">
                <a16:creationId xmlns:a16="http://schemas.microsoft.com/office/drawing/2014/main" id="{E1C15EEE-AEA9-4D37-A256-5C09E6622873}"/>
              </a:ext>
            </a:extLst>
          </p:cNvPr>
          <p:cNvSpPr txBox="1"/>
          <p:nvPr/>
        </p:nvSpPr>
        <p:spPr>
          <a:xfrm>
            <a:off x="7203508" y="2403859"/>
            <a:ext cx="5322519" cy="1077218"/>
          </a:xfrm>
          <a:prstGeom prst="rect">
            <a:avLst/>
          </a:prstGeom>
          <a:noFill/>
        </p:spPr>
        <p:txBody>
          <a:bodyPr wrap="square" rtlCol="0">
            <a:spAutoFit/>
          </a:bodyPr>
          <a:lstStyle/>
          <a:p>
            <a:r>
              <a:rPr lang="en-US" sz="3200" dirty="0">
                <a:ln w="0">
                  <a:solidFill>
                    <a:schemeClr val="tx1"/>
                  </a:solidFill>
                </a:ln>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-Organic Light-Emitting Diodes (OLEDs)</a:t>
            </a:r>
          </a:p>
        </p:txBody>
      </p:sp>
      <p:sp>
        <p:nvSpPr>
          <p:cNvPr id="18" name="TextBox 17">
            <a:extLst>
              <a:ext uri="{FF2B5EF4-FFF2-40B4-BE49-F238E27FC236}">
                <a16:creationId xmlns:a16="http://schemas.microsoft.com/office/drawing/2014/main" id="{BF6AFCA4-8DF9-414D-B60A-9DCC54B4531A}"/>
              </a:ext>
            </a:extLst>
          </p:cNvPr>
          <p:cNvSpPr txBox="1"/>
          <p:nvPr/>
        </p:nvSpPr>
        <p:spPr>
          <a:xfrm>
            <a:off x="7203510" y="3666460"/>
            <a:ext cx="4170123" cy="1077218"/>
          </a:xfrm>
          <a:prstGeom prst="rect">
            <a:avLst/>
          </a:prstGeom>
          <a:noFill/>
        </p:spPr>
        <p:txBody>
          <a:bodyPr wrap="square" rtlCol="0">
            <a:spAutoFit/>
          </a:bodyPr>
          <a:lstStyle/>
          <a:p>
            <a:r>
              <a:rPr lang="en-US" sz="3200" dirty="0">
                <a:ln w="0">
                  <a:solidFill>
                    <a:schemeClr val="tx1"/>
                  </a:solidFill>
                </a:ln>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-Organic Photovoltaic cells (OPV)</a:t>
            </a:r>
          </a:p>
        </p:txBody>
      </p:sp>
      <p:sp>
        <p:nvSpPr>
          <p:cNvPr id="19" name="TextBox 18">
            <a:extLst>
              <a:ext uri="{FF2B5EF4-FFF2-40B4-BE49-F238E27FC236}">
                <a16:creationId xmlns:a16="http://schemas.microsoft.com/office/drawing/2014/main" id="{85C0460D-A4D0-4EE7-8694-ACB7F2DCAB1D}"/>
              </a:ext>
            </a:extLst>
          </p:cNvPr>
          <p:cNvSpPr txBox="1"/>
          <p:nvPr/>
        </p:nvSpPr>
        <p:spPr>
          <a:xfrm>
            <a:off x="7230650" y="4758312"/>
            <a:ext cx="4170123" cy="584775"/>
          </a:xfrm>
          <a:prstGeom prst="rect">
            <a:avLst/>
          </a:prstGeom>
          <a:noFill/>
        </p:spPr>
        <p:txBody>
          <a:bodyPr wrap="square" rtlCol="0">
            <a:spAutoFit/>
          </a:bodyPr>
          <a:lstStyle/>
          <a:p>
            <a:r>
              <a:rPr lang="en-US" sz="3200" dirty="0">
                <a:ln w="0">
                  <a:solidFill>
                    <a:schemeClr val="tx1"/>
                  </a:solidFill>
                </a:ln>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-Chemical Biology</a:t>
            </a:r>
          </a:p>
        </p:txBody>
      </p:sp>
      <p:sp>
        <p:nvSpPr>
          <p:cNvPr id="20" name="TextBox 19">
            <a:extLst>
              <a:ext uri="{FF2B5EF4-FFF2-40B4-BE49-F238E27FC236}">
                <a16:creationId xmlns:a16="http://schemas.microsoft.com/office/drawing/2014/main" id="{11EFAD6A-41DA-4941-A326-4C5972D5DC73}"/>
              </a:ext>
            </a:extLst>
          </p:cNvPr>
          <p:cNvSpPr txBox="1"/>
          <p:nvPr/>
        </p:nvSpPr>
        <p:spPr>
          <a:xfrm>
            <a:off x="710669" y="814779"/>
            <a:ext cx="3533384" cy="1569660"/>
          </a:xfrm>
          <a:prstGeom prst="rect">
            <a:avLst/>
          </a:prstGeom>
          <a:noFill/>
        </p:spPr>
        <p:txBody>
          <a:bodyPr wrap="square" rtlCol="0">
            <a:spAutoFit/>
          </a:bodyPr>
          <a:lstStyle/>
          <a:p>
            <a:r>
              <a:rPr lang="en-US" sz="24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-HOMO/LUMO gap- 3.8eV</a:t>
            </a:r>
            <a:br>
              <a:rPr lang="en-US" sz="24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br>
            <a:r>
              <a:rPr lang="en-US" sz="24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en-US" sz="2400" dirty="0">
                <a:ln w="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Inherent emission at 375-410nm</a:t>
            </a:r>
          </a:p>
        </p:txBody>
      </p:sp>
    </p:spTree>
    <p:extLst>
      <p:ext uri="{BB962C8B-B14F-4D97-AF65-F5344CB8AC3E}">
        <p14:creationId xmlns:p14="http://schemas.microsoft.com/office/powerpoint/2010/main" val="1436980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1+#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1+#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1+#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ED7CA99B-5714-4E54-AD36-B1356CC9033E}"/>
              </a:ext>
            </a:extLst>
          </p:cNvPr>
          <p:cNvGraphicFramePr>
            <a:graphicFrameLocks noChangeAspect="1"/>
          </p:cNvGraphicFramePr>
          <p:nvPr>
            <p:extLst>
              <p:ext uri="{D42A27DB-BD31-4B8C-83A1-F6EECF244321}">
                <p14:modId xmlns:p14="http://schemas.microsoft.com/office/powerpoint/2010/main" val="2794231161"/>
              </p:ext>
            </p:extLst>
          </p:nvPr>
        </p:nvGraphicFramePr>
        <p:xfrm>
          <a:off x="1065257" y="2125488"/>
          <a:ext cx="2517186" cy="1832237"/>
        </p:xfrm>
        <a:graphic>
          <a:graphicData uri="http://schemas.openxmlformats.org/presentationml/2006/ole">
            <mc:AlternateContent xmlns:mc="http://schemas.openxmlformats.org/markup-compatibility/2006">
              <mc:Choice xmlns:v="urn:schemas-microsoft-com:vml" Requires="v">
                <p:oleObj spid="_x0000_s29708" name="CS ChemDraw Drawing" r:id="rId4" imgW="1463040" imgH="1066537" progId="ChemDraw.Document.6.0">
                  <p:embed/>
                </p:oleObj>
              </mc:Choice>
              <mc:Fallback>
                <p:oleObj name="CS ChemDraw Drawing" r:id="rId4" imgW="1463040" imgH="1066537" progId="ChemDraw.Document.6.0">
                  <p:embed/>
                  <p:pic>
                    <p:nvPicPr>
                      <p:cNvPr id="6" name="Object 5">
                        <a:extLst>
                          <a:ext uri="{FF2B5EF4-FFF2-40B4-BE49-F238E27FC236}">
                            <a16:creationId xmlns:a16="http://schemas.microsoft.com/office/drawing/2014/main" id="{ED7CA99B-5714-4E54-AD36-B1356CC9033E}"/>
                          </a:ext>
                        </a:extLst>
                      </p:cNvPr>
                      <p:cNvPicPr/>
                      <p:nvPr/>
                    </p:nvPicPr>
                    <p:blipFill>
                      <a:blip r:embed="rId5"/>
                      <a:stretch>
                        <a:fillRect/>
                      </a:stretch>
                    </p:blipFill>
                    <p:spPr>
                      <a:xfrm>
                        <a:off x="1065257" y="2125488"/>
                        <a:ext cx="2517186" cy="183223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38FD685-D5F6-48DA-803B-C93CB07A02FF}"/>
              </a:ext>
            </a:extLst>
          </p:cNvPr>
          <p:cNvGraphicFramePr>
            <a:graphicFrameLocks noChangeAspect="1"/>
          </p:cNvGraphicFramePr>
          <p:nvPr>
            <p:extLst>
              <p:ext uri="{D42A27DB-BD31-4B8C-83A1-F6EECF244321}">
                <p14:modId xmlns:p14="http://schemas.microsoft.com/office/powerpoint/2010/main" val="1562658415"/>
              </p:ext>
            </p:extLst>
          </p:nvPr>
        </p:nvGraphicFramePr>
        <p:xfrm>
          <a:off x="2911475" y="4287838"/>
          <a:ext cx="1414463" cy="2151062"/>
        </p:xfrm>
        <a:graphic>
          <a:graphicData uri="http://schemas.openxmlformats.org/presentationml/2006/ole">
            <mc:AlternateContent xmlns:mc="http://schemas.openxmlformats.org/markup-compatibility/2006">
              <mc:Choice xmlns:v="urn:schemas-microsoft-com:vml" Requires="v">
                <p:oleObj spid="_x0000_s29709" name="CS ChemDraw Drawing" r:id="rId6" imgW="914203" imgH="1389730" progId="ChemDraw.Document.6.0">
                  <p:embed/>
                </p:oleObj>
              </mc:Choice>
              <mc:Fallback>
                <p:oleObj name="CS ChemDraw Drawing" r:id="rId6" imgW="914203" imgH="1389730" progId="ChemDraw.Document.6.0">
                  <p:embed/>
                  <p:pic>
                    <p:nvPicPr>
                      <p:cNvPr id="13" name="Object 12">
                        <a:extLst>
                          <a:ext uri="{FF2B5EF4-FFF2-40B4-BE49-F238E27FC236}">
                            <a16:creationId xmlns:a16="http://schemas.microsoft.com/office/drawing/2014/main" id="{638FD685-D5F6-48DA-803B-C93CB07A02FF}"/>
                          </a:ext>
                        </a:extLst>
                      </p:cNvPr>
                      <p:cNvPicPr/>
                      <p:nvPr/>
                    </p:nvPicPr>
                    <p:blipFill>
                      <a:blip r:embed="rId7"/>
                      <a:stretch>
                        <a:fillRect/>
                      </a:stretch>
                    </p:blipFill>
                    <p:spPr>
                      <a:xfrm>
                        <a:off x="2911475" y="4287838"/>
                        <a:ext cx="1414463" cy="2151062"/>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C16F60F6-83D1-47D2-8E4D-BDEE1F959CA7}"/>
              </a:ext>
            </a:extLst>
          </p:cNvPr>
          <p:cNvSpPr>
            <a:spLocks noGrp="1"/>
          </p:cNvSpPr>
          <p:nvPr>
            <p:ph type="sldNum" sz="quarter" idx="12"/>
          </p:nvPr>
        </p:nvSpPr>
        <p:spPr/>
        <p:txBody>
          <a:bodyPr/>
          <a:lstStyle/>
          <a:p>
            <a:fld id="{EA4F6970-68C5-4F59-A640-49707B823614}" type="slidenum">
              <a:rPr lang="en-US" smtClean="0"/>
              <a:t>30</a:t>
            </a:fld>
            <a:endParaRPr lang="en-US"/>
          </a:p>
        </p:txBody>
      </p:sp>
      <p:sp>
        <p:nvSpPr>
          <p:cNvPr id="16" name="Title 1">
            <a:extLst>
              <a:ext uri="{FF2B5EF4-FFF2-40B4-BE49-F238E27FC236}">
                <a16:creationId xmlns:a16="http://schemas.microsoft.com/office/drawing/2014/main" id="{E4E531D2-BBE0-4821-B18B-DD65B381794B}"/>
              </a:ext>
            </a:extLst>
          </p:cNvPr>
          <p:cNvSpPr>
            <a:spLocks noGrp="1"/>
          </p:cNvSpPr>
          <p:nvPr>
            <p:ph type="title"/>
          </p:nvPr>
        </p:nvSpPr>
        <p:spPr>
          <a:xfrm>
            <a:off x="0" y="1"/>
            <a:ext cx="10515600" cy="1189972"/>
          </a:xfrm>
        </p:spPr>
        <p:txBody>
          <a:bodyPr>
            <a:normAutofit/>
          </a:bodyPr>
          <a:lstStyle/>
          <a:p>
            <a:r>
              <a:rPr lang="en-US" sz="3600" dirty="0">
                <a:latin typeface="Arial" panose="020B0604020202020204" pitchFamily="34" charset="0"/>
                <a:cs typeface="Arial" panose="020B0604020202020204" pitchFamily="34" charset="0"/>
              </a:rPr>
              <a:t>A new reaction- double photocyclization followed by </a:t>
            </a:r>
            <a:r>
              <a:rPr lang="en-US" sz="3600" dirty="0" err="1">
                <a:latin typeface="Arial" panose="020B0604020202020204" pitchFamily="34" charset="0"/>
                <a:cs typeface="Arial" panose="020B0604020202020204" pitchFamily="34" charset="0"/>
              </a:rPr>
              <a:t>Ar</a:t>
            </a:r>
            <a:r>
              <a:rPr lang="en-US" sz="3600" dirty="0">
                <a:latin typeface="Arial" panose="020B0604020202020204" pitchFamily="34" charset="0"/>
                <a:cs typeface="Arial" panose="020B0604020202020204" pitchFamily="34" charset="0"/>
              </a:rPr>
              <a:t>-shift</a:t>
            </a:r>
          </a:p>
        </p:txBody>
      </p:sp>
      <p:graphicFrame>
        <p:nvGraphicFramePr>
          <p:cNvPr id="14" name="Object 13">
            <a:extLst>
              <a:ext uri="{FF2B5EF4-FFF2-40B4-BE49-F238E27FC236}">
                <a16:creationId xmlns:a16="http://schemas.microsoft.com/office/drawing/2014/main" id="{BAC667BC-F0EB-488E-B2E5-5EA14C126D88}"/>
              </a:ext>
            </a:extLst>
          </p:cNvPr>
          <p:cNvGraphicFramePr>
            <a:graphicFrameLocks noChangeAspect="1"/>
          </p:cNvGraphicFramePr>
          <p:nvPr>
            <p:extLst>
              <p:ext uri="{D42A27DB-BD31-4B8C-83A1-F6EECF244321}">
                <p14:modId xmlns:p14="http://schemas.microsoft.com/office/powerpoint/2010/main" val="3297664665"/>
              </p:ext>
            </p:extLst>
          </p:nvPr>
        </p:nvGraphicFramePr>
        <p:xfrm>
          <a:off x="5207000" y="4371975"/>
          <a:ext cx="4813300" cy="2217738"/>
        </p:xfrm>
        <a:graphic>
          <a:graphicData uri="http://schemas.openxmlformats.org/presentationml/2006/ole">
            <mc:AlternateContent xmlns:mc="http://schemas.openxmlformats.org/markup-compatibility/2006">
              <mc:Choice xmlns:v="urn:schemas-microsoft-com:vml" Requires="v">
                <p:oleObj spid="_x0000_s29710" name="CS ChemDraw Drawing" r:id="rId8" imgW="2966720" imgH="1366870" progId="ChemDraw.Document.6.0">
                  <p:embed/>
                </p:oleObj>
              </mc:Choice>
              <mc:Fallback>
                <p:oleObj name="CS ChemDraw Drawing" r:id="rId8" imgW="2966720" imgH="1366870" progId="ChemDraw.Document.6.0">
                  <p:embed/>
                  <p:pic>
                    <p:nvPicPr>
                      <p:cNvPr id="14" name="Object 13">
                        <a:extLst>
                          <a:ext uri="{FF2B5EF4-FFF2-40B4-BE49-F238E27FC236}">
                            <a16:creationId xmlns:a16="http://schemas.microsoft.com/office/drawing/2014/main" id="{BAC667BC-F0EB-488E-B2E5-5EA14C126D88}"/>
                          </a:ext>
                        </a:extLst>
                      </p:cNvPr>
                      <p:cNvPicPr>
                        <a:picLocks noChangeAspect="1" noChangeArrowheads="1"/>
                      </p:cNvPicPr>
                      <p:nvPr/>
                    </p:nvPicPr>
                    <p:blipFill>
                      <a:blip r:embed="rId9"/>
                      <a:srcRect/>
                      <a:stretch>
                        <a:fillRect/>
                      </a:stretch>
                    </p:blipFill>
                    <p:spPr bwMode="auto">
                      <a:xfrm>
                        <a:off x="5207000" y="4371975"/>
                        <a:ext cx="4813300" cy="2217738"/>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FB0E7906-7611-4ED4-A3A9-622132FC7B94}"/>
              </a:ext>
            </a:extLst>
          </p:cNvPr>
          <p:cNvGraphicFramePr>
            <a:graphicFrameLocks noChangeAspect="1"/>
          </p:cNvGraphicFramePr>
          <p:nvPr>
            <p:extLst>
              <p:ext uri="{D42A27DB-BD31-4B8C-83A1-F6EECF244321}">
                <p14:modId xmlns:p14="http://schemas.microsoft.com/office/powerpoint/2010/main" val="3257659371"/>
              </p:ext>
            </p:extLst>
          </p:nvPr>
        </p:nvGraphicFramePr>
        <p:xfrm>
          <a:off x="5210827" y="1390324"/>
          <a:ext cx="5186651" cy="2555375"/>
        </p:xfrm>
        <a:graphic>
          <a:graphicData uri="http://schemas.openxmlformats.org/presentationml/2006/ole">
            <mc:AlternateContent xmlns:mc="http://schemas.openxmlformats.org/markup-compatibility/2006">
              <mc:Choice xmlns:v="urn:schemas-microsoft-com:vml" Requires="v">
                <p:oleObj spid="_x0000_s29711" name="CS ChemDraw Drawing" r:id="rId10" imgW="3203063" imgH="1578522" progId="ChemDraw.Document.6.0">
                  <p:embed/>
                </p:oleObj>
              </mc:Choice>
              <mc:Fallback>
                <p:oleObj name="CS ChemDraw Drawing" r:id="rId10" imgW="3203063" imgH="1578522" progId="ChemDraw.Document.6.0">
                  <p:embed/>
                  <p:pic>
                    <p:nvPicPr>
                      <p:cNvPr id="18" name="Object 17">
                        <a:extLst>
                          <a:ext uri="{FF2B5EF4-FFF2-40B4-BE49-F238E27FC236}">
                            <a16:creationId xmlns:a16="http://schemas.microsoft.com/office/drawing/2014/main" id="{C6742D11-27D3-4A7D-895B-FF25A17A93D8}"/>
                          </a:ext>
                        </a:extLst>
                      </p:cNvPr>
                      <p:cNvPicPr>
                        <a:picLocks noChangeAspect="1" noChangeArrowheads="1"/>
                      </p:cNvPicPr>
                      <p:nvPr/>
                    </p:nvPicPr>
                    <p:blipFill>
                      <a:blip r:embed="rId11"/>
                      <a:srcRect/>
                      <a:stretch>
                        <a:fillRect/>
                      </a:stretch>
                    </p:blipFill>
                    <p:spPr bwMode="auto">
                      <a:xfrm>
                        <a:off x="5210827" y="1390324"/>
                        <a:ext cx="5186651" cy="2555375"/>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B5BAD138-81BE-46F5-A921-5F7F39A771AA}"/>
              </a:ext>
            </a:extLst>
          </p:cNvPr>
          <p:cNvGraphicFramePr>
            <a:graphicFrameLocks noChangeAspect="1"/>
          </p:cNvGraphicFramePr>
          <p:nvPr>
            <p:extLst>
              <p:ext uri="{D42A27DB-BD31-4B8C-83A1-F6EECF244321}">
                <p14:modId xmlns:p14="http://schemas.microsoft.com/office/powerpoint/2010/main" val="2297061375"/>
              </p:ext>
            </p:extLst>
          </p:nvPr>
        </p:nvGraphicFramePr>
        <p:xfrm>
          <a:off x="3730930" y="2581166"/>
          <a:ext cx="1406525" cy="1084262"/>
        </p:xfrm>
        <a:graphic>
          <a:graphicData uri="http://schemas.openxmlformats.org/presentationml/2006/ole">
            <mc:AlternateContent xmlns:mc="http://schemas.openxmlformats.org/markup-compatibility/2006">
              <mc:Choice xmlns:v="urn:schemas-microsoft-com:vml" Requires="v">
                <p:oleObj spid="_x0000_s29712" name="CS ChemDraw Drawing" r:id="rId12" imgW="909863" imgH="700777" progId="ChemDraw.Document.6.0">
                  <p:embed/>
                </p:oleObj>
              </mc:Choice>
              <mc:Fallback>
                <p:oleObj name="CS ChemDraw Drawing" r:id="rId12" imgW="909863" imgH="700777" progId="ChemDraw.Document.6.0">
                  <p:embed/>
                  <p:pic>
                    <p:nvPicPr>
                      <p:cNvPr id="13" name="Object 12">
                        <a:extLst>
                          <a:ext uri="{FF2B5EF4-FFF2-40B4-BE49-F238E27FC236}">
                            <a16:creationId xmlns:a16="http://schemas.microsoft.com/office/drawing/2014/main" id="{638FD685-D5F6-48DA-803B-C93CB07A02FF}"/>
                          </a:ext>
                        </a:extLst>
                      </p:cNvPr>
                      <p:cNvPicPr/>
                      <p:nvPr/>
                    </p:nvPicPr>
                    <p:blipFill>
                      <a:blip r:embed="rId13"/>
                      <a:stretch>
                        <a:fillRect/>
                      </a:stretch>
                    </p:blipFill>
                    <p:spPr>
                      <a:xfrm>
                        <a:off x="3730930" y="2581166"/>
                        <a:ext cx="1406525" cy="1084262"/>
                      </a:xfrm>
                      <a:prstGeom prst="rect">
                        <a:avLst/>
                      </a:prstGeom>
                    </p:spPr>
                  </p:pic>
                </p:oleObj>
              </mc:Fallback>
            </mc:AlternateContent>
          </a:graphicData>
        </a:graphic>
      </p:graphicFrame>
    </p:spTree>
    <p:extLst>
      <p:ext uri="{BB962C8B-B14F-4D97-AF65-F5344CB8AC3E}">
        <p14:creationId xmlns:p14="http://schemas.microsoft.com/office/powerpoint/2010/main" val="215859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D637-F5D0-4E5A-98CD-CA457AD7BF55}"/>
              </a:ext>
            </a:extLst>
          </p:cNvPr>
          <p:cNvSpPr>
            <a:spLocks noGrp="1"/>
          </p:cNvSpPr>
          <p:nvPr>
            <p:ph type="title"/>
          </p:nvPr>
        </p:nvSpPr>
        <p:spPr>
          <a:xfrm>
            <a:off x="0" y="1"/>
            <a:ext cx="10515600" cy="795130"/>
          </a:xfrm>
        </p:spPr>
        <p:txBody>
          <a:bodyPr>
            <a:normAutofit/>
          </a:bodyPr>
          <a:lstStyle/>
          <a:p>
            <a:r>
              <a:rPr lang="en-US" sz="3600" dirty="0">
                <a:latin typeface="Arial" panose="020B0604020202020204" pitchFamily="34" charset="0"/>
                <a:cs typeface="Arial" panose="020B0604020202020204" pitchFamily="34" charset="0"/>
              </a:rPr>
              <a:t>Mechanistic background for the aryl shift</a:t>
            </a:r>
          </a:p>
        </p:txBody>
      </p:sp>
      <p:graphicFrame>
        <p:nvGraphicFramePr>
          <p:cNvPr id="4" name="Object 3">
            <a:extLst>
              <a:ext uri="{FF2B5EF4-FFF2-40B4-BE49-F238E27FC236}">
                <a16:creationId xmlns:a16="http://schemas.microsoft.com/office/drawing/2014/main" id="{6652A87D-FE45-4B57-AA1A-27E0AB2BEFB6}"/>
              </a:ext>
            </a:extLst>
          </p:cNvPr>
          <p:cNvGraphicFramePr>
            <a:graphicFrameLocks noChangeAspect="1"/>
          </p:cNvGraphicFramePr>
          <p:nvPr>
            <p:extLst>
              <p:ext uri="{D42A27DB-BD31-4B8C-83A1-F6EECF244321}">
                <p14:modId xmlns:p14="http://schemas.microsoft.com/office/powerpoint/2010/main" val="3374001169"/>
              </p:ext>
            </p:extLst>
          </p:nvPr>
        </p:nvGraphicFramePr>
        <p:xfrm>
          <a:off x="1010224" y="2295156"/>
          <a:ext cx="9199905" cy="2752833"/>
        </p:xfrm>
        <a:graphic>
          <a:graphicData uri="http://schemas.openxmlformats.org/presentationml/2006/ole">
            <mc:AlternateContent xmlns:mc="http://schemas.openxmlformats.org/markup-compatibility/2006">
              <mc:Choice xmlns:v="urn:schemas-microsoft-com:vml" Requires="v">
                <p:oleObj spid="_x0000_s30724" name="CS ChemDraw Drawing" r:id="rId4" imgW="5047251" imgH="1488659" progId="ChemDraw.Document.6.0">
                  <p:embed/>
                </p:oleObj>
              </mc:Choice>
              <mc:Fallback>
                <p:oleObj name="CS ChemDraw Drawing" r:id="rId4" imgW="5047251" imgH="1488659" progId="ChemDraw.Document.6.0">
                  <p:embed/>
                  <p:pic>
                    <p:nvPicPr>
                      <p:cNvPr id="0" name="Object 1"/>
                      <p:cNvPicPr>
                        <a:picLocks noChangeAspect="1" noChangeArrowheads="1"/>
                      </p:cNvPicPr>
                      <p:nvPr/>
                    </p:nvPicPr>
                    <p:blipFill>
                      <a:blip r:embed="rId5"/>
                      <a:srcRect/>
                      <a:stretch>
                        <a:fillRect/>
                      </a:stretch>
                    </p:blipFill>
                    <p:spPr bwMode="auto">
                      <a:xfrm>
                        <a:off x="1010224" y="2295156"/>
                        <a:ext cx="9199905" cy="2752833"/>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84A673A1-AE7C-40E6-8AD0-621305EBFB0A}"/>
              </a:ext>
            </a:extLst>
          </p:cNvPr>
          <p:cNvSpPr txBox="1"/>
          <p:nvPr/>
        </p:nvSpPr>
        <p:spPr>
          <a:xfrm>
            <a:off x="3305362" y="5107488"/>
            <a:ext cx="4597182"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Lewis et al., J. Org. Chem. 2005, 10447</a:t>
            </a:r>
          </a:p>
        </p:txBody>
      </p:sp>
      <p:sp>
        <p:nvSpPr>
          <p:cNvPr id="6" name="TextBox 5">
            <a:extLst>
              <a:ext uri="{FF2B5EF4-FFF2-40B4-BE49-F238E27FC236}">
                <a16:creationId xmlns:a16="http://schemas.microsoft.com/office/drawing/2014/main" id="{F0DC0EFE-ACB2-4524-9FBD-E07547F6A442}"/>
              </a:ext>
            </a:extLst>
          </p:cNvPr>
          <p:cNvSpPr txBox="1"/>
          <p:nvPr/>
        </p:nvSpPr>
        <p:spPr>
          <a:xfrm>
            <a:off x="1691013" y="4931081"/>
            <a:ext cx="99311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Cold</a:t>
            </a:r>
          </a:p>
        </p:txBody>
      </p:sp>
      <p:sp>
        <p:nvSpPr>
          <p:cNvPr id="7" name="TextBox 6">
            <a:extLst>
              <a:ext uri="{FF2B5EF4-FFF2-40B4-BE49-F238E27FC236}">
                <a16:creationId xmlns:a16="http://schemas.microsoft.com/office/drawing/2014/main" id="{03732B72-71D9-47FC-B6FD-A0E9748E4A9F}"/>
              </a:ext>
            </a:extLst>
          </p:cNvPr>
          <p:cNvSpPr txBox="1"/>
          <p:nvPr/>
        </p:nvSpPr>
        <p:spPr>
          <a:xfrm>
            <a:off x="7948342" y="5006237"/>
            <a:ext cx="221746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Room Temp.</a:t>
            </a:r>
          </a:p>
        </p:txBody>
      </p:sp>
      <p:sp>
        <p:nvSpPr>
          <p:cNvPr id="3" name="Slide Number Placeholder 2">
            <a:extLst>
              <a:ext uri="{FF2B5EF4-FFF2-40B4-BE49-F238E27FC236}">
                <a16:creationId xmlns:a16="http://schemas.microsoft.com/office/drawing/2014/main" id="{EE1A27EB-16AC-473B-A814-AA8C1C6ECA71}"/>
              </a:ext>
            </a:extLst>
          </p:cNvPr>
          <p:cNvSpPr>
            <a:spLocks noGrp="1"/>
          </p:cNvSpPr>
          <p:nvPr>
            <p:ph type="sldNum" sz="quarter" idx="12"/>
          </p:nvPr>
        </p:nvSpPr>
        <p:spPr/>
        <p:txBody>
          <a:bodyPr/>
          <a:lstStyle/>
          <a:p>
            <a:fld id="{EA4F6970-68C5-4F59-A640-49707B823614}" type="slidenum">
              <a:rPr lang="en-US" smtClean="0"/>
              <a:t>31</a:t>
            </a:fld>
            <a:endParaRPr lang="en-US"/>
          </a:p>
        </p:txBody>
      </p:sp>
    </p:spTree>
    <p:extLst>
      <p:ext uri="{BB962C8B-B14F-4D97-AF65-F5344CB8AC3E}">
        <p14:creationId xmlns:p14="http://schemas.microsoft.com/office/powerpoint/2010/main" val="378505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D637-F5D0-4E5A-98CD-CA457AD7BF55}"/>
              </a:ext>
            </a:extLst>
          </p:cNvPr>
          <p:cNvSpPr>
            <a:spLocks noGrp="1"/>
          </p:cNvSpPr>
          <p:nvPr>
            <p:ph type="title"/>
          </p:nvPr>
        </p:nvSpPr>
        <p:spPr>
          <a:xfrm>
            <a:off x="0" y="0"/>
            <a:ext cx="10515600" cy="749784"/>
          </a:xfrm>
        </p:spPr>
        <p:txBody>
          <a:bodyPr>
            <a:normAutofit/>
          </a:bodyPr>
          <a:lstStyle/>
          <a:p>
            <a:r>
              <a:rPr lang="en-US" sz="3600" dirty="0">
                <a:latin typeface="Arial" panose="020B0604020202020204" pitchFamily="34" charset="0"/>
                <a:cs typeface="Arial" panose="020B0604020202020204" pitchFamily="34" charset="0"/>
              </a:rPr>
              <a:t>Proposed mechanism</a:t>
            </a:r>
          </a:p>
        </p:txBody>
      </p:sp>
      <p:graphicFrame>
        <p:nvGraphicFramePr>
          <p:cNvPr id="8" name="Object 7">
            <a:extLst>
              <a:ext uri="{FF2B5EF4-FFF2-40B4-BE49-F238E27FC236}">
                <a16:creationId xmlns:a16="http://schemas.microsoft.com/office/drawing/2014/main" id="{60247796-9828-4F7B-88FB-BC986A23E2D1}"/>
              </a:ext>
            </a:extLst>
          </p:cNvPr>
          <p:cNvGraphicFramePr>
            <a:graphicFrameLocks noChangeAspect="1"/>
          </p:cNvGraphicFramePr>
          <p:nvPr>
            <p:extLst>
              <p:ext uri="{D42A27DB-BD31-4B8C-83A1-F6EECF244321}">
                <p14:modId xmlns:p14="http://schemas.microsoft.com/office/powerpoint/2010/main" val="839747435"/>
              </p:ext>
            </p:extLst>
          </p:nvPr>
        </p:nvGraphicFramePr>
        <p:xfrm>
          <a:off x="7492372" y="2353933"/>
          <a:ext cx="4273590" cy="4144592"/>
        </p:xfrm>
        <a:graphic>
          <a:graphicData uri="http://schemas.openxmlformats.org/presentationml/2006/ole">
            <mc:AlternateContent xmlns:mc="http://schemas.openxmlformats.org/markup-compatibility/2006">
              <mc:Choice xmlns:v="urn:schemas-microsoft-com:vml" Requires="v">
                <p:oleObj spid="_x0000_s31770" name="CS ChemDraw Drawing" r:id="rId4" imgW="3261064" imgH="3162169" progId="ChemDraw.Document.6.0">
                  <p:embed/>
                </p:oleObj>
              </mc:Choice>
              <mc:Fallback>
                <p:oleObj name="CS ChemDraw Drawing" r:id="rId4" imgW="3261064" imgH="3162169" progId="ChemDraw.Document.6.0">
                  <p:embed/>
                  <p:pic>
                    <p:nvPicPr>
                      <p:cNvPr id="7" name="Object 6">
                        <a:extLst>
                          <a:ext uri="{FF2B5EF4-FFF2-40B4-BE49-F238E27FC236}">
                            <a16:creationId xmlns:a16="http://schemas.microsoft.com/office/drawing/2014/main" id="{F7A942EB-7B2B-44B2-946A-14442FC68031}"/>
                          </a:ext>
                        </a:extLst>
                      </p:cNvPr>
                      <p:cNvPicPr/>
                      <p:nvPr/>
                    </p:nvPicPr>
                    <p:blipFill>
                      <a:blip r:embed="rId5"/>
                      <a:stretch>
                        <a:fillRect/>
                      </a:stretch>
                    </p:blipFill>
                    <p:spPr>
                      <a:xfrm>
                        <a:off x="7492372" y="2353933"/>
                        <a:ext cx="4273590" cy="414459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5D6AC37-ED75-4E2D-9175-EDCD31BBA629}"/>
              </a:ext>
            </a:extLst>
          </p:cNvPr>
          <p:cNvGraphicFramePr>
            <a:graphicFrameLocks noChangeAspect="1"/>
          </p:cNvGraphicFramePr>
          <p:nvPr>
            <p:extLst>
              <p:ext uri="{D42A27DB-BD31-4B8C-83A1-F6EECF244321}">
                <p14:modId xmlns:p14="http://schemas.microsoft.com/office/powerpoint/2010/main" val="2963029398"/>
              </p:ext>
            </p:extLst>
          </p:nvPr>
        </p:nvGraphicFramePr>
        <p:xfrm>
          <a:off x="411163" y="2366963"/>
          <a:ext cx="7131050" cy="4144962"/>
        </p:xfrm>
        <a:graphic>
          <a:graphicData uri="http://schemas.openxmlformats.org/presentationml/2006/ole">
            <mc:AlternateContent xmlns:mc="http://schemas.openxmlformats.org/markup-compatibility/2006">
              <mc:Choice xmlns:v="urn:schemas-microsoft-com:vml" Requires="v">
                <p:oleObj spid="_x0000_s31771" name="CS ChemDraw Drawing" r:id="rId6" imgW="5388548" imgH="3162169" progId="ChemDraw.Document.6.0">
                  <p:embed/>
                </p:oleObj>
              </mc:Choice>
              <mc:Fallback>
                <p:oleObj name="CS ChemDraw Drawing" r:id="rId6" imgW="5388548" imgH="3162169" progId="ChemDraw.Document.6.0">
                  <p:embed/>
                  <p:pic>
                    <p:nvPicPr>
                      <p:cNvPr id="3" name="Object 2">
                        <a:extLst>
                          <a:ext uri="{FF2B5EF4-FFF2-40B4-BE49-F238E27FC236}">
                            <a16:creationId xmlns:a16="http://schemas.microsoft.com/office/drawing/2014/main" id="{B82946AA-D5B5-4102-A3F7-576B23DAA122}"/>
                          </a:ext>
                        </a:extLst>
                      </p:cNvPr>
                      <p:cNvPicPr/>
                      <p:nvPr/>
                    </p:nvPicPr>
                    <p:blipFill>
                      <a:blip r:embed="rId7"/>
                      <a:stretch>
                        <a:fillRect/>
                      </a:stretch>
                    </p:blipFill>
                    <p:spPr>
                      <a:xfrm>
                        <a:off x="411163" y="2366963"/>
                        <a:ext cx="7131050" cy="414496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6AE07C7-99E9-4C68-9751-15FA68075D3D}"/>
              </a:ext>
            </a:extLst>
          </p:cNvPr>
          <p:cNvGraphicFramePr>
            <a:graphicFrameLocks noChangeAspect="1"/>
          </p:cNvGraphicFramePr>
          <p:nvPr>
            <p:extLst>
              <p:ext uri="{D42A27DB-BD31-4B8C-83A1-F6EECF244321}">
                <p14:modId xmlns:p14="http://schemas.microsoft.com/office/powerpoint/2010/main" val="1448633635"/>
              </p:ext>
            </p:extLst>
          </p:nvPr>
        </p:nvGraphicFramePr>
        <p:xfrm>
          <a:off x="2644775" y="2540000"/>
          <a:ext cx="2284413" cy="1608138"/>
        </p:xfrm>
        <a:graphic>
          <a:graphicData uri="http://schemas.openxmlformats.org/presentationml/2006/ole">
            <mc:AlternateContent xmlns:mc="http://schemas.openxmlformats.org/markup-compatibility/2006">
              <mc:Choice xmlns:v="urn:schemas-microsoft-com:vml" Requires="v">
                <p:oleObj spid="_x0000_s31772" name="CS ChemDraw Drawing" r:id="rId8" imgW="1743180" imgH="1227740" progId="ChemDraw.Document.6.0">
                  <p:embed/>
                </p:oleObj>
              </mc:Choice>
              <mc:Fallback>
                <p:oleObj name="CS ChemDraw Drawing" r:id="rId8" imgW="1743180" imgH="1227740" progId="ChemDraw.Document.6.0">
                  <p:embed/>
                  <p:pic>
                    <p:nvPicPr>
                      <p:cNvPr id="4" name="Object 3">
                        <a:extLst>
                          <a:ext uri="{FF2B5EF4-FFF2-40B4-BE49-F238E27FC236}">
                            <a16:creationId xmlns:a16="http://schemas.microsoft.com/office/drawing/2014/main" id="{A242FD6C-CA16-4995-A8BC-E85E802F2721}"/>
                          </a:ext>
                        </a:extLst>
                      </p:cNvPr>
                      <p:cNvPicPr/>
                      <p:nvPr/>
                    </p:nvPicPr>
                    <p:blipFill>
                      <a:blip r:embed="rId9"/>
                      <a:stretch>
                        <a:fillRect/>
                      </a:stretch>
                    </p:blipFill>
                    <p:spPr>
                      <a:xfrm>
                        <a:off x="2644775" y="2540000"/>
                        <a:ext cx="2284413" cy="160813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E86B52B-0BFA-4B31-B8FB-EAB112D4AE30}"/>
              </a:ext>
            </a:extLst>
          </p:cNvPr>
          <p:cNvGraphicFramePr>
            <a:graphicFrameLocks noChangeAspect="1"/>
          </p:cNvGraphicFramePr>
          <p:nvPr>
            <p:extLst>
              <p:ext uri="{D42A27DB-BD31-4B8C-83A1-F6EECF244321}">
                <p14:modId xmlns:p14="http://schemas.microsoft.com/office/powerpoint/2010/main" val="20899666"/>
              </p:ext>
            </p:extLst>
          </p:nvPr>
        </p:nvGraphicFramePr>
        <p:xfrm>
          <a:off x="7194550" y="2906713"/>
          <a:ext cx="620713" cy="661987"/>
        </p:xfrm>
        <a:graphic>
          <a:graphicData uri="http://schemas.openxmlformats.org/presentationml/2006/ole">
            <mc:AlternateContent xmlns:mc="http://schemas.openxmlformats.org/markup-compatibility/2006">
              <mc:Choice xmlns:v="urn:schemas-microsoft-com:vml" Requires="v">
                <p:oleObj spid="_x0000_s31773" name="CS ChemDraw Drawing" r:id="rId10" imgW="473476" imgH="505679" progId="ChemDraw.Document.6.0">
                  <p:embed/>
                </p:oleObj>
              </mc:Choice>
              <mc:Fallback>
                <p:oleObj name="CS ChemDraw Drawing" r:id="rId10" imgW="473476" imgH="505679" progId="ChemDraw.Document.6.0">
                  <p:embed/>
                  <p:pic>
                    <p:nvPicPr>
                      <p:cNvPr id="6" name="Object 5">
                        <a:extLst>
                          <a:ext uri="{FF2B5EF4-FFF2-40B4-BE49-F238E27FC236}">
                            <a16:creationId xmlns:a16="http://schemas.microsoft.com/office/drawing/2014/main" id="{44D1C824-36AF-4587-A8F7-18DA4E96C48C}"/>
                          </a:ext>
                        </a:extLst>
                      </p:cNvPr>
                      <p:cNvPicPr/>
                      <p:nvPr/>
                    </p:nvPicPr>
                    <p:blipFill>
                      <a:blip r:embed="rId11"/>
                      <a:stretch>
                        <a:fillRect/>
                      </a:stretch>
                    </p:blipFill>
                    <p:spPr>
                      <a:xfrm>
                        <a:off x="7194550" y="2906713"/>
                        <a:ext cx="620713" cy="6619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A7A399C-1A07-43BB-BA22-0DF82095F5CC}"/>
              </a:ext>
            </a:extLst>
          </p:cNvPr>
          <p:cNvGraphicFramePr>
            <a:graphicFrameLocks noChangeAspect="1"/>
          </p:cNvGraphicFramePr>
          <p:nvPr>
            <p:extLst>
              <p:ext uri="{D42A27DB-BD31-4B8C-83A1-F6EECF244321}">
                <p14:modId xmlns:p14="http://schemas.microsoft.com/office/powerpoint/2010/main" val="736947312"/>
              </p:ext>
            </p:extLst>
          </p:nvPr>
        </p:nvGraphicFramePr>
        <p:xfrm>
          <a:off x="4957763" y="2577752"/>
          <a:ext cx="2228850" cy="1592263"/>
        </p:xfrm>
        <a:graphic>
          <a:graphicData uri="http://schemas.openxmlformats.org/presentationml/2006/ole">
            <mc:AlternateContent xmlns:mc="http://schemas.openxmlformats.org/markup-compatibility/2006">
              <mc:Choice xmlns:v="urn:schemas-microsoft-com:vml" Requires="v">
                <p:oleObj spid="_x0000_s31774" name="CS ChemDraw Drawing" r:id="rId12" imgW="1700567" imgH="1214339" progId="ChemDraw.Document.6.0">
                  <p:embed/>
                </p:oleObj>
              </mc:Choice>
              <mc:Fallback>
                <p:oleObj name="CS ChemDraw Drawing" r:id="rId12" imgW="1700567" imgH="1214339" progId="ChemDraw.Document.6.0">
                  <p:embed/>
                  <p:pic>
                    <p:nvPicPr>
                      <p:cNvPr id="8" name="Object 7">
                        <a:extLst>
                          <a:ext uri="{FF2B5EF4-FFF2-40B4-BE49-F238E27FC236}">
                            <a16:creationId xmlns:a16="http://schemas.microsoft.com/office/drawing/2014/main" id="{4B94023E-B5F2-4658-864A-FE98DEC86AA2}"/>
                          </a:ext>
                        </a:extLst>
                      </p:cNvPr>
                      <p:cNvPicPr/>
                      <p:nvPr/>
                    </p:nvPicPr>
                    <p:blipFill>
                      <a:blip r:embed="rId13"/>
                      <a:stretch>
                        <a:fillRect/>
                      </a:stretch>
                    </p:blipFill>
                    <p:spPr>
                      <a:xfrm>
                        <a:off x="4957763" y="2577752"/>
                        <a:ext cx="2228850" cy="159226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0714E5B-538A-4B0A-BA9C-D9BC942EA62D}"/>
              </a:ext>
            </a:extLst>
          </p:cNvPr>
          <p:cNvGraphicFramePr>
            <a:graphicFrameLocks noChangeAspect="1"/>
          </p:cNvGraphicFramePr>
          <p:nvPr>
            <p:extLst>
              <p:ext uri="{D42A27DB-BD31-4B8C-83A1-F6EECF244321}">
                <p14:modId xmlns:p14="http://schemas.microsoft.com/office/powerpoint/2010/main" val="4014393538"/>
              </p:ext>
            </p:extLst>
          </p:nvPr>
        </p:nvGraphicFramePr>
        <p:xfrm>
          <a:off x="5259388" y="4203700"/>
          <a:ext cx="1903412" cy="2052638"/>
        </p:xfrm>
        <a:graphic>
          <a:graphicData uri="http://schemas.openxmlformats.org/presentationml/2006/ole">
            <mc:AlternateContent xmlns:mc="http://schemas.openxmlformats.org/markup-compatibility/2006">
              <mc:Choice xmlns:v="urn:schemas-microsoft-com:vml" Requires="v">
                <p:oleObj spid="_x0000_s31775" name="CS ChemDraw Drawing" r:id="rId14" imgW="1451992" imgH="1563151" progId="ChemDraw.Document.6.0">
                  <p:embed/>
                </p:oleObj>
              </mc:Choice>
              <mc:Fallback>
                <p:oleObj name="CS ChemDraw Drawing" r:id="rId14" imgW="1451992" imgH="1563151" progId="ChemDraw.Document.6.0">
                  <p:embed/>
                  <p:pic>
                    <p:nvPicPr>
                      <p:cNvPr id="9" name="Object 8">
                        <a:extLst>
                          <a:ext uri="{FF2B5EF4-FFF2-40B4-BE49-F238E27FC236}">
                            <a16:creationId xmlns:a16="http://schemas.microsoft.com/office/drawing/2014/main" id="{89E3F912-7F1B-40A0-8CC6-2A62DB098750}"/>
                          </a:ext>
                        </a:extLst>
                      </p:cNvPr>
                      <p:cNvPicPr/>
                      <p:nvPr/>
                    </p:nvPicPr>
                    <p:blipFill>
                      <a:blip r:embed="rId15"/>
                      <a:stretch>
                        <a:fillRect/>
                      </a:stretch>
                    </p:blipFill>
                    <p:spPr>
                      <a:xfrm>
                        <a:off x="5259388" y="4203700"/>
                        <a:ext cx="1903412" cy="205263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9841690-C4EC-484B-A646-3FC4B534512D}"/>
              </a:ext>
            </a:extLst>
          </p:cNvPr>
          <p:cNvGraphicFramePr>
            <a:graphicFrameLocks noChangeAspect="1"/>
          </p:cNvGraphicFramePr>
          <p:nvPr>
            <p:extLst>
              <p:ext uri="{D42A27DB-BD31-4B8C-83A1-F6EECF244321}">
                <p14:modId xmlns:p14="http://schemas.microsoft.com/office/powerpoint/2010/main" val="3038927034"/>
              </p:ext>
            </p:extLst>
          </p:nvPr>
        </p:nvGraphicFramePr>
        <p:xfrm>
          <a:off x="2700338" y="4692650"/>
          <a:ext cx="2728912" cy="1571625"/>
        </p:xfrm>
        <a:graphic>
          <a:graphicData uri="http://schemas.openxmlformats.org/presentationml/2006/ole">
            <mc:AlternateContent xmlns:mc="http://schemas.openxmlformats.org/markup-compatibility/2006">
              <mc:Choice xmlns:v="urn:schemas-microsoft-com:vml" Requires="v">
                <p:oleObj spid="_x0000_s31776" name="CS ChemDraw Drawing" r:id="rId16" imgW="2082899" imgH="1198968" progId="ChemDraw.Document.6.0">
                  <p:embed/>
                </p:oleObj>
              </mc:Choice>
              <mc:Fallback>
                <p:oleObj name="CS ChemDraw Drawing" r:id="rId16" imgW="2082899" imgH="1198968" progId="ChemDraw.Document.6.0">
                  <p:embed/>
                  <p:pic>
                    <p:nvPicPr>
                      <p:cNvPr id="10" name="Object 9">
                        <a:extLst>
                          <a:ext uri="{FF2B5EF4-FFF2-40B4-BE49-F238E27FC236}">
                            <a16:creationId xmlns:a16="http://schemas.microsoft.com/office/drawing/2014/main" id="{42C48C25-407E-4FEC-81F2-DBDC30319253}"/>
                          </a:ext>
                        </a:extLst>
                      </p:cNvPr>
                      <p:cNvPicPr/>
                      <p:nvPr/>
                    </p:nvPicPr>
                    <p:blipFill>
                      <a:blip r:embed="rId17"/>
                      <a:stretch>
                        <a:fillRect/>
                      </a:stretch>
                    </p:blipFill>
                    <p:spPr>
                      <a:xfrm>
                        <a:off x="2700338" y="4692650"/>
                        <a:ext cx="2728912" cy="15716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231D9E74-7213-4F8C-9EA0-3DDA49D75277}"/>
              </a:ext>
            </a:extLst>
          </p:cNvPr>
          <p:cNvGraphicFramePr>
            <a:graphicFrameLocks noChangeAspect="1"/>
          </p:cNvGraphicFramePr>
          <p:nvPr>
            <p:extLst>
              <p:ext uri="{D42A27DB-BD31-4B8C-83A1-F6EECF244321}">
                <p14:modId xmlns:p14="http://schemas.microsoft.com/office/powerpoint/2010/main" val="2776226830"/>
              </p:ext>
            </p:extLst>
          </p:nvPr>
        </p:nvGraphicFramePr>
        <p:xfrm>
          <a:off x="635000" y="4752975"/>
          <a:ext cx="2473325" cy="1663700"/>
        </p:xfrm>
        <a:graphic>
          <a:graphicData uri="http://schemas.openxmlformats.org/presentationml/2006/ole">
            <mc:AlternateContent xmlns:mc="http://schemas.openxmlformats.org/markup-compatibility/2006">
              <mc:Choice xmlns:v="urn:schemas-microsoft-com:vml" Requires="v">
                <p:oleObj spid="_x0000_s31777" name="CS ChemDraw Drawing" r:id="rId18" imgW="1886406" imgH="1269518" progId="ChemDraw.Document.6.0">
                  <p:embed/>
                </p:oleObj>
              </mc:Choice>
              <mc:Fallback>
                <p:oleObj name="CS ChemDraw Drawing" r:id="rId18" imgW="1886406" imgH="1269518" progId="ChemDraw.Document.6.0">
                  <p:embed/>
                  <p:pic>
                    <p:nvPicPr>
                      <p:cNvPr id="11" name="Object 10">
                        <a:extLst>
                          <a:ext uri="{FF2B5EF4-FFF2-40B4-BE49-F238E27FC236}">
                            <a16:creationId xmlns:a16="http://schemas.microsoft.com/office/drawing/2014/main" id="{C465035D-86A3-4008-A762-C606FE26A6D1}"/>
                          </a:ext>
                        </a:extLst>
                      </p:cNvPr>
                      <p:cNvPicPr/>
                      <p:nvPr/>
                    </p:nvPicPr>
                    <p:blipFill>
                      <a:blip r:embed="rId19"/>
                      <a:stretch>
                        <a:fillRect/>
                      </a:stretch>
                    </p:blipFill>
                    <p:spPr>
                      <a:xfrm>
                        <a:off x="635000" y="4752975"/>
                        <a:ext cx="2473325" cy="16637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524A9D0B-F5DD-48AB-BF0C-4DB59C36BF66}"/>
              </a:ext>
            </a:extLst>
          </p:cNvPr>
          <p:cNvGraphicFramePr>
            <a:graphicFrameLocks noChangeAspect="1"/>
          </p:cNvGraphicFramePr>
          <p:nvPr>
            <p:extLst>
              <p:ext uri="{D42A27DB-BD31-4B8C-83A1-F6EECF244321}">
                <p14:modId xmlns:p14="http://schemas.microsoft.com/office/powerpoint/2010/main" val="2232793312"/>
              </p:ext>
            </p:extLst>
          </p:nvPr>
        </p:nvGraphicFramePr>
        <p:xfrm>
          <a:off x="7654925" y="2605088"/>
          <a:ext cx="1695450" cy="1535112"/>
        </p:xfrm>
        <a:graphic>
          <a:graphicData uri="http://schemas.openxmlformats.org/presentationml/2006/ole">
            <mc:AlternateContent xmlns:mc="http://schemas.openxmlformats.org/markup-compatibility/2006">
              <mc:Choice xmlns:v="urn:schemas-microsoft-com:vml" Requires="v">
                <p:oleObj spid="_x0000_s31778" name="CS ChemDraw Drawing" r:id="rId20" imgW="1362426" imgH="1232863" progId="ChemDraw.Document.6.0">
                  <p:embed/>
                </p:oleObj>
              </mc:Choice>
              <mc:Fallback>
                <p:oleObj name="CS ChemDraw Drawing" r:id="rId20" imgW="1362426" imgH="1232863" progId="ChemDraw.Document.6.0">
                  <p:embed/>
                  <p:pic>
                    <p:nvPicPr>
                      <p:cNvPr id="0" name=""/>
                      <p:cNvPicPr/>
                      <p:nvPr/>
                    </p:nvPicPr>
                    <p:blipFill>
                      <a:blip r:embed="rId21"/>
                      <a:stretch>
                        <a:fillRect/>
                      </a:stretch>
                    </p:blipFill>
                    <p:spPr>
                      <a:xfrm>
                        <a:off x="7654925" y="2605088"/>
                        <a:ext cx="1695450" cy="153511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6963B941-DA98-4F50-B034-F9C38AFA77F3}"/>
              </a:ext>
            </a:extLst>
          </p:cNvPr>
          <p:cNvGraphicFramePr>
            <a:graphicFrameLocks noChangeAspect="1"/>
          </p:cNvGraphicFramePr>
          <p:nvPr>
            <p:extLst>
              <p:ext uri="{D42A27DB-BD31-4B8C-83A1-F6EECF244321}">
                <p14:modId xmlns:p14="http://schemas.microsoft.com/office/powerpoint/2010/main" val="2284580513"/>
              </p:ext>
            </p:extLst>
          </p:nvPr>
        </p:nvGraphicFramePr>
        <p:xfrm>
          <a:off x="9401175" y="2606675"/>
          <a:ext cx="2162175" cy="1574800"/>
        </p:xfrm>
        <a:graphic>
          <a:graphicData uri="http://schemas.openxmlformats.org/presentationml/2006/ole">
            <mc:AlternateContent xmlns:mc="http://schemas.openxmlformats.org/markup-compatibility/2006">
              <mc:Choice xmlns:v="urn:schemas-microsoft-com:vml" Requires="v">
                <p:oleObj spid="_x0000_s31779" name="CS ChemDraw Drawing" r:id="rId22" imgW="1733710" imgH="1263212" progId="ChemDraw.Document.6.0">
                  <p:embed/>
                </p:oleObj>
              </mc:Choice>
              <mc:Fallback>
                <p:oleObj name="CS ChemDraw Drawing" r:id="rId22" imgW="1733710" imgH="1263212" progId="ChemDraw.Document.6.0">
                  <p:embed/>
                  <p:pic>
                    <p:nvPicPr>
                      <p:cNvPr id="0" name=""/>
                      <p:cNvPicPr/>
                      <p:nvPr/>
                    </p:nvPicPr>
                    <p:blipFill>
                      <a:blip r:embed="rId23"/>
                      <a:stretch>
                        <a:fillRect/>
                      </a:stretch>
                    </p:blipFill>
                    <p:spPr>
                      <a:xfrm>
                        <a:off x="9401175" y="2606675"/>
                        <a:ext cx="2162175" cy="15748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9888CD5-C961-4D14-90E6-D8E799CA90A3}"/>
              </a:ext>
            </a:extLst>
          </p:cNvPr>
          <p:cNvGraphicFramePr>
            <a:graphicFrameLocks noChangeAspect="1"/>
          </p:cNvGraphicFramePr>
          <p:nvPr>
            <p:extLst>
              <p:ext uri="{D42A27DB-BD31-4B8C-83A1-F6EECF244321}">
                <p14:modId xmlns:p14="http://schemas.microsoft.com/office/powerpoint/2010/main" val="4195912598"/>
              </p:ext>
            </p:extLst>
          </p:nvPr>
        </p:nvGraphicFramePr>
        <p:xfrm>
          <a:off x="8283575" y="4313238"/>
          <a:ext cx="2312988" cy="2130425"/>
        </p:xfrm>
        <a:graphic>
          <a:graphicData uri="http://schemas.openxmlformats.org/presentationml/2006/ole">
            <mc:AlternateContent xmlns:mc="http://schemas.openxmlformats.org/markup-compatibility/2006">
              <mc:Choice xmlns:v="urn:schemas-microsoft-com:vml" Requires="v">
                <p:oleObj spid="_x0000_s31780" name="CS ChemDraw Drawing" r:id="rId24" imgW="1816174" imgH="1671539" progId="ChemDraw.Document.6.0">
                  <p:embed/>
                </p:oleObj>
              </mc:Choice>
              <mc:Fallback>
                <p:oleObj name="CS ChemDraw Drawing" r:id="rId24" imgW="1816174" imgH="1671539" progId="ChemDraw.Document.6.0">
                  <p:embed/>
                  <p:pic>
                    <p:nvPicPr>
                      <p:cNvPr id="0" name=""/>
                      <p:cNvPicPr/>
                      <p:nvPr/>
                    </p:nvPicPr>
                    <p:blipFill>
                      <a:blip r:embed="rId25"/>
                      <a:stretch>
                        <a:fillRect/>
                      </a:stretch>
                    </p:blipFill>
                    <p:spPr>
                      <a:xfrm>
                        <a:off x="8283575" y="4313238"/>
                        <a:ext cx="2312988" cy="2130425"/>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F5B4005C-4A61-48A0-93EC-F41A36AC1F1A}"/>
              </a:ext>
            </a:extLst>
          </p:cNvPr>
          <p:cNvSpPr>
            <a:spLocks noGrp="1"/>
          </p:cNvSpPr>
          <p:nvPr>
            <p:ph type="sldNum" sz="quarter" idx="12"/>
          </p:nvPr>
        </p:nvSpPr>
        <p:spPr/>
        <p:txBody>
          <a:bodyPr/>
          <a:lstStyle/>
          <a:p>
            <a:fld id="{EA4F6970-68C5-4F59-A640-49707B823614}" type="slidenum">
              <a:rPr lang="en-US" smtClean="0"/>
              <a:t>32</a:t>
            </a:fld>
            <a:endParaRPr lang="en-US"/>
          </a:p>
        </p:txBody>
      </p:sp>
      <p:sp>
        <p:nvSpPr>
          <p:cNvPr id="4" name="TextBox 3">
            <a:extLst>
              <a:ext uri="{FF2B5EF4-FFF2-40B4-BE49-F238E27FC236}">
                <a16:creationId xmlns:a16="http://schemas.microsoft.com/office/drawing/2014/main" id="{B429DF29-7B97-4522-BB16-D5048309092C}"/>
              </a:ext>
            </a:extLst>
          </p:cNvPr>
          <p:cNvSpPr txBox="1"/>
          <p:nvPr/>
        </p:nvSpPr>
        <p:spPr>
          <a:xfrm>
            <a:off x="410817" y="1749287"/>
            <a:ext cx="1596912" cy="369332"/>
          </a:xfrm>
          <a:prstGeom prst="rect">
            <a:avLst/>
          </a:prstGeom>
          <a:noFill/>
        </p:spPr>
        <p:txBody>
          <a:bodyPr wrap="none" rtlCol="0">
            <a:spAutoFit/>
          </a:bodyPr>
          <a:lstStyle/>
          <a:p>
            <a:r>
              <a:rPr lang="en-US" dirty="0"/>
              <a:t>R=Me: </a:t>
            </a:r>
            <a:r>
              <a:rPr lang="el-GR" dirty="0"/>
              <a:t>Δ</a:t>
            </a:r>
            <a:r>
              <a:rPr lang="en-US" dirty="0"/>
              <a:t>G (</a:t>
            </a:r>
            <a:r>
              <a:rPr lang="el-GR" dirty="0"/>
              <a:t>Δ</a:t>
            </a:r>
            <a:r>
              <a:rPr lang="en-US" dirty="0"/>
              <a:t>H)</a:t>
            </a:r>
          </a:p>
        </p:txBody>
      </p:sp>
      <p:sp>
        <p:nvSpPr>
          <p:cNvPr id="21" name="TextBox 20">
            <a:extLst>
              <a:ext uri="{FF2B5EF4-FFF2-40B4-BE49-F238E27FC236}">
                <a16:creationId xmlns:a16="http://schemas.microsoft.com/office/drawing/2014/main" id="{1EE0F8E6-736F-4F0C-BA3A-4DC6D3519B0A}"/>
              </a:ext>
            </a:extLst>
          </p:cNvPr>
          <p:cNvSpPr txBox="1"/>
          <p:nvPr/>
        </p:nvSpPr>
        <p:spPr>
          <a:xfrm>
            <a:off x="434009" y="2021821"/>
            <a:ext cx="6221894" cy="369332"/>
          </a:xfrm>
          <a:prstGeom prst="rect">
            <a:avLst/>
          </a:prstGeom>
          <a:noFill/>
        </p:spPr>
        <p:txBody>
          <a:bodyPr wrap="square">
            <a:spAutoFit/>
          </a:bodyPr>
          <a:lstStyle/>
          <a:p>
            <a:r>
              <a:rPr lang="en-US" dirty="0"/>
              <a:t>Energies in kcal/mol, M06-2X(D3)/6-311++G(</a:t>
            </a:r>
            <a:r>
              <a:rPr lang="en-US" dirty="0" err="1"/>
              <a:t>d,p</a:t>
            </a:r>
            <a:r>
              <a:rPr lang="en-US" dirty="0"/>
              <a:t>) Int=UF</a:t>
            </a:r>
          </a:p>
        </p:txBody>
      </p:sp>
      <p:graphicFrame>
        <p:nvGraphicFramePr>
          <p:cNvPr id="20" name="Object 19">
            <a:extLst>
              <a:ext uri="{FF2B5EF4-FFF2-40B4-BE49-F238E27FC236}">
                <a16:creationId xmlns:a16="http://schemas.microsoft.com/office/drawing/2014/main" id="{FF3E1723-485B-4C5F-977B-2A3AF8031F94}"/>
              </a:ext>
            </a:extLst>
          </p:cNvPr>
          <p:cNvGraphicFramePr>
            <a:graphicFrameLocks noChangeAspect="1"/>
          </p:cNvGraphicFramePr>
          <p:nvPr>
            <p:extLst>
              <p:ext uri="{D42A27DB-BD31-4B8C-83A1-F6EECF244321}">
                <p14:modId xmlns:p14="http://schemas.microsoft.com/office/powerpoint/2010/main" val="3164131990"/>
              </p:ext>
            </p:extLst>
          </p:nvPr>
        </p:nvGraphicFramePr>
        <p:xfrm>
          <a:off x="6463430" y="150312"/>
          <a:ext cx="5615836" cy="1680393"/>
        </p:xfrm>
        <a:graphic>
          <a:graphicData uri="http://schemas.openxmlformats.org/presentationml/2006/ole">
            <mc:AlternateContent xmlns:mc="http://schemas.openxmlformats.org/markup-compatibility/2006">
              <mc:Choice xmlns:v="urn:schemas-microsoft-com:vml" Requires="v">
                <p:oleObj spid="_x0000_s31781" name="CS ChemDraw Drawing" r:id="rId26" imgW="5047251" imgH="1488659" progId="ChemDraw.Document.6.0">
                  <p:embed/>
                </p:oleObj>
              </mc:Choice>
              <mc:Fallback>
                <p:oleObj name="CS ChemDraw Drawing" r:id="rId26" imgW="5047251" imgH="1488659" progId="ChemDraw.Document.6.0">
                  <p:embed/>
                  <p:pic>
                    <p:nvPicPr>
                      <p:cNvPr id="4" name="Object 3">
                        <a:extLst>
                          <a:ext uri="{FF2B5EF4-FFF2-40B4-BE49-F238E27FC236}">
                            <a16:creationId xmlns:a16="http://schemas.microsoft.com/office/drawing/2014/main" id="{6652A87D-FE45-4B57-AA1A-27E0AB2BEFB6}"/>
                          </a:ext>
                        </a:extLst>
                      </p:cNvPr>
                      <p:cNvPicPr>
                        <a:picLocks noChangeAspect="1" noChangeArrowheads="1"/>
                      </p:cNvPicPr>
                      <p:nvPr/>
                    </p:nvPicPr>
                    <p:blipFill>
                      <a:blip r:embed="rId27"/>
                      <a:srcRect/>
                      <a:stretch>
                        <a:fillRect/>
                      </a:stretch>
                    </p:blipFill>
                    <p:spPr bwMode="auto">
                      <a:xfrm>
                        <a:off x="6463430" y="150312"/>
                        <a:ext cx="5615836" cy="1680393"/>
                      </a:xfrm>
                      <a:prstGeom prst="rect">
                        <a:avLst/>
                      </a:prstGeom>
                      <a:noFill/>
                    </p:spPr>
                  </p:pic>
                </p:oleObj>
              </mc:Fallback>
            </mc:AlternateContent>
          </a:graphicData>
        </a:graphic>
      </p:graphicFrame>
    </p:spTree>
    <p:extLst>
      <p:ext uri="{BB962C8B-B14F-4D97-AF65-F5344CB8AC3E}">
        <p14:creationId xmlns:p14="http://schemas.microsoft.com/office/powerpoint/2010/main" val="3991269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250A-9127-4D07-A1E5-69892CC303CD}"/>
              </a:ext>
            </a:extLst>
          </p:cNvPr>
          <p:cNvSpPr>
            <a:spLocks noGrp="1"/>
          </p:cNvSpPr>
          <p:nvPr>
            <p:ph type="title"/>
          </p:nvPr>
        </p:nvSpPr>
        <p:spPr>
          <a:xfrm>
            <a:off x="0" y="1"/>
            <a:ext cx="10515600" cy="927652"/>
          </a:xfrm>
        </p:spPr>
        <p:txBody>
          <a:bodyPr>
            <a:normAutofit/>
          </a:bodyPr>
          <a:lstStyle/>
          <a:p>
            <a:r>
              <a:rPr lang="en-US" sz="3600" dirty="0">
                <a:latin typeface="Arial" panose="020B0604020202020204" pitchFamily="34" charset="0"/>
                <a:cs typeface="Arial" panose="020B0604020202020204" pitchFamily="34" charset="0"/>
              </a:rPr>
              <a:t>The blocking group is not perfect</a:t>
            </a:r>
          </a:p>
        </p:txBody>
      </p:sp>
      <p:sp>
        <p:nvSpPr>
          <p:cNvPr id="3" name="Slide Number Placeholder 2">
            <a:extLst>
              <a:ext uri="{FF2B5EF4-FFF2-40B4-BE49-F238E27FC236}">
                <a16:creationId xmlns:a16="http://schemas.microsoft.com/office/drawing/2014/main" id="{5A22B53A-D133-47B7-8CC5-6B94C693E0A9}"/>
              </a:ext>
            </a:extLst>
          </p:cNvPr>
          <p:cNvSpPr>
            <a:spLocks noGrp="1"/>
          </p:cNvSpPr>
          <p:nvPr>
            <p:ph type="sldNum" sz="quarter" idx="12"/>
          </p:nvPr>
        </p:nvSpPr>
        <p:spPr/>
        <p:txBody>
          <a:bodyPr/>
          <a:lstStyle/>
          <a:p>
            <a:fld id="{EA4F6970-68C5-4F59-A640-49707B823614}" type="slidenum">
              <a:rPr lang="en-US" smtClean="0"/>
              <a:t>33</a:t>
            </a:fld>
            <a:endParaRPr lang="en-US"/>
          </a:p>
        </p:txBody>
      </p:sp>
      <p:graphicFrame>
        <p:nvGraphicFramePr>
          <p:cNvPr id="9" name="Object 8">
            <a:extLst>
              <a:ext uri="{FF2B5EF4-FFF2-40B4-BE49-F238E27FC236}">
                <a16:creationId xmlns:a16="http://schemas.microsoft.com/office/drawing/2014/main" id="{C1000477-5618-4D8E-8CD9-BECA39885D07}"/>
              </a:ext>
            </a:extLst>
          </p:cNvPr>
          <p:cNvGraphicFramePr>
            <a:graphicFrameLocks noChangeAspect="1"/>
          </p:cNvGraphicFramePr>
          <p:nvPr>
            <p:extLst>
              <p:ext uri="{D42A27DB-BD31-4B8C-83A1-F6EECF244321}">
                <p14:modId xmlns:p14="http://schemas.microsoft.com/office/powerpoint/2010/main" val="1301869074"/>
              </p:ext>
            </p:extLst>
          </p:nvPr>
        </p:nvGraphicFramePr>
        <p:xfrm>
          <a:off x="426711" y="782834"/>
          <a:ext cx="11069638" cy="2206625"/>
        </p:xfrm>
        <a:graphic>
          <a:graphicData uri="http://schemas.openxmlformats.org/presentationml/2006/ole">
            <mc:AlternateContent xmlns:mc="http://schemas.openxmlformats.org/markup-compatibility/2006">
              <mc:Choice xmlns:v="urn:schemas-microsoft-com:vml" Requires="v">
                <p:oleObj spid="_x0000_s32782" name="CS ChemDraw Drawing" r:id="rId4" imgW="8227824" imgH="1642767" progId="ChemDraw.Document.6.0">
                  <p:embed/>
                </p:oleObj>
              </mc:Choice>
              <mc:Fallback>
                <p:oleObj name="CS ChemDraw Drawing" r:id="rId4" imgW="8227824" imgH="1642767" progId="ChemDraw.Document.6.0">
                  <p:embed/>
                  <p:pic>
                    <p:nvPicPr>
                      <p:cNvPr id="4" name="Object 3">
                        <a:extLst>
                          <a:ext uri="{FF2B5EF4-FFF2-40B4-BE49-F238E27FC236}">
                            <a16:creationId xmlns:a16="http://schemas.microsoft.com/office/drawing/2014/main" id="{461CD012-D4AA-4C7C-AF74-0F207431AC44}"/>
                          </a:ext>
                        </a:extLst>
                      </p:cNvPr>
                      <p:cNvPicPr>
                        <a:picLocks noChangeAspect="1" noChangeArrowheads="1"/>
                      </p:cNvPicPr>
                      <p:nvPr/>
                    </p:nvPicPr>
                    <p:blipFill>
                      <a:blip r:embed="rId5"/>
                      <a:srcRect/>
                      <a:stretch>
                        <a:fillRect/>
                      </a:stretch>
                    </p:blipFill>
                    <p:spPr bwMode="auto">
                      <a:xfrm>
                        <a:off x="426711" y="782834"/>
                        <a:ext cx="11069638" cy="2206625"/>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906ECF71-D4DE-407E-A746-62AF493B909F}"/>
              </a:ext>
            </a:extLst>
          </p:cNvPr>
          <p:cNvGraphicFramePr>
            <a:graphicFrameLocks noChangeAspect="1"/>
          </p:cNvGraphicFramePr>
          <p:nvPr>
            <p:extLst>
              <p:ext uri="{D42A27DB-BD31-4B8C-83A1-F6EECF244321}">
                <p14:modId xmlns:p14="http://schemas.microsoft.com/office/powerpoint/2010/main" val="1185645391"/>
              </p:ext>
            </p:extLst>
          </p:nvPr>
        </p:nvGraphicFramePr>
        <p:xfrm>
          <a:off x="399702" y="3836248"/>
          <a:ext cx="1828800" cy="1936750"/>
        </p:xfrm>
        <a:graphic>
          <a:graphicData uri="http://schemas.openxmlformats.org/presentationml/2006/ole">
            <mc:AlternateContent xmlns:mc="http://schemas.openxmlformats.org/markup-compatibility/2006">
              <mc:Choice xmlns:v="urn:schemas-microsoft-com:vml" Requires="v">
                <p:oleObj spid="_x0000_s32783" name="CS ChemDraw Drawing" r:id="rId6" imgW="1359270" imgH="1441757" progId="ChemDraw.Document.6.0">
                  <p:embed/>
                </p:oleObj>
              </mc:Choice>
              <mc:Fallback>
                <p:oleObj name="CS ChemDraw Drawing" r:id="rId6" imgW="1359270" imgH="1441757" progId="ChemDraw.Document.6.0">
                  <p:embed/>
                  <p:pic>
                    <p:nvPicPr>
                      <p:cNvPr id="9" name="Object 8">
                        <a:extLst>
                          <a:ext uri="{FF2B5EF4-FFF2-40B4-BE49-F238E27FC236}">
                            <a16:creationId xmlns:a16="http://schemas.microsoft.com/office/drawing/2014/main" id="{C1000477-5618-4D8E-8CD9-BECA39885D07}"/>
                          </a:ext>
                        </a:extLst>
                      </p:cNvPr>
                      <p:cNvPicPr>
                        <a:picLocks noChangeAspect="1" noChangeArrowheads="1"/>
                      </p:cNvPicPr>
                      <p:nvPr/>
                    </p:nvPicPr>
                    <p:blipFill>
                      <a:blip r:embed="rId7"/>
                      <a:srcRect/>
                      <a:stretch>
                        <a:fillRect/>
                      </a:stretch>
                    </p:blipFill>
                    <p:spPr bwMode="auto">
                      <a:xfrm>
                        <a:off x="399702" y="3836248"/>
                        <a:ext cx="1828800" cy="193675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668E9AFC-CFFC-4F76-A903-6785F2115BBA}"/>
              </a:ext>
            </a:extLst>
          </p:cNvPr>
          <p:cNvGraphicFramePr>
            <a:graphicFrameLocks noChangeAspect="1"/>
          </p:cNvGraphicFramePr>
          <p:nvPr>
            <p:extLst>
              <p:ext uri="{D42A27DB-BD31-4B8C-83A1-F6EECF244321}">
                <p14:modId xmlns:p14="http://schemas.microsoft.com/office/powerpoint/2010/main" val="1306734628"/>
              </p:ext>
            </p:extLst>
          </p:nvPr>
        </p:nvGraphicFramePr>
        <p:xfrm>
          <a:off x="2596867" y="3825657"/>
          <a:ext cx="1768475" cy="1882775"/>
        </p:xfrm>
        <a:graphic>
          <a:graphicData uri="http://schemas.openxmlformats.org/presentationml/2006/ole">
            <mc:AlternateContent xmlns:mc="http://schemas.openxmlformats.org/markup-compatibility/2006">
              <mc:Choice xmlns:v="urn:schemas-microsoft-com:vml" Requires="v">
                <p:oleObj spid="_x0000_s32784" name="CS ChemDraw Drawing" r:id="rId8" imgW="1315079" imgH="1401949" progId="ChemDraw.Document.6.0">
                  <p:embed/>
                </p:oleObj>
              </mc:Choice>
              <mc:Fallback>
                <p:oleObj name="CS ChemDraw Drawing" r:id="rId8" imgW="1315079" imgH="1401949" progId="ChemDraw.Document.6.0">
                  <p:embed/>
                  <p:pic>
                    <p:nvPicPr>
                      <p:cNvPr id="6" name="Object 5">
                        <a:extLst>
                          <a:ext uri="{FF2B5EF4-FFF2-40B4-BE49-F238E27FC236}">
                            <a16:creationId xmlns:a16="http://schemas.microsoft.com/office/drawing/2014/main" id="{906ECF71-D4DE-407E-A746-62AF493B909F}"/>
                          </a:ext>
                        </a:extLst>
                      </p:cNvPr>
                      <p:cNvPicPr>
                        <a:picLocks noChangeAspect="1" noChangeArrowheads="1"/>
                      </p:cNvPicPr>
                      <p:nvPr/>
                    </p:nvPicPr>
                    <p:blipFill>
                      <a:blip r:embed="rId9"/>
                      <a:srcRect/>
                      <a:stretch>
                        <a:fillRect/>
                      </a:stretch>
                    </p:blipFill>
                    <p:spPr bwMode="auto">
                      <a:xfrm>
                        <a:off x="2596867" y="3825657"/>
                        <a:ext cx="1768475" cy="1882775"/>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AD4580D0-17E0-4AAA-8B31-1416CE22F263}"/>
              </a:ext>
            </a:extLst>
          </p:cNvPr>
          <p:cNvGraphicFramePr>
            <a:graphicFrameLocks noChangeAspect="1"/>
          </p:cNvGraphicFramePr>
          <p:nvPr>
            <p:extLst>
              <p:ext uri="{D42A27DB-BD31-4B8C-83A1-F6EECF244321}">
                <p14:modId xmlns:p14="http://schemas.microsoft.com/office/powerpoint/2010/main" val="3322123436"/>
              </p:ext>
            </p:extLst>
          </p:nvPr>
        </p:nvGraphicFramePr>
        <p:xfrm>
          <a:off x="9368336" y="3495066"/>
          <a:ext cx="1825625" cy="2143125"/>
        </p:xfrm>
        <a:graphic>
          <a:graphicData uri="http://schemas.openxmlformats.org/presentationml/2006/ole">
            <mc:AlternateContent xmlns:mc="http://schemas.openxmlformats.org/markup-compatibility/2006">
              <mc:Choice xmlns:v="urn:schemas-microsoft-com:vml" Requires="v">
                <p:oleObj spid="_x0000_s32785" name="CS ChemDraw Drawing" r:id="rId10" imgW="1357692" imgH="1595470" progId="ChemDraw.Document.6.0">
                  <p:embed/>
                </p:oleObj>
              </mc:Choice>
              <mc:Fallback>
                <p:oleObj name="CS ChemDraw Drawing" r:id="rId10" imgW="1357692" imgH="1595470" progId="ChemDraw.Document.6.0">
                  <p:embed/>
                  <p:pic>
                    <p:nvPicPr>
                      <p:cNvPr id="6" name="Object 5">
                        <a:extLst>
                          <a:ext uri="{FF2B5EF4-FFF2-40B4-BE49-F238E27FC236}">
                            <a16:creationId xmlns:a16="http://schemas.microsoft.com/office/drawing/2014/main" id="{906ECF71-D4DE-407E-A746-62AF493B909F}"/>
                          </a:ext>
                        </a:extLst>
                      </p:cNvPr>
                      <p:cNvPicPr>
                        <a:picLocks noChangeAspect="1" noChangeArrowheads="1"/>
                      </p:cNvPicPr>
                      <p:nvPr/>
                    </p:nvPicPr>
                    <p:blipFill>
                      <a:blip r:embed="rId11"/>
                      <a:srcRect/>
                      <a:stretch>
                        <a:fillRect/>
                      </a:stretch>
                    </p:blipFill>
                    <p:spPr bwMode="auto">
                      <a:xfrm>
                        <a:off x="9368336" y="3495066"/>
                        <a:ext cx="1825625" cy="2143125"/>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4BF1CF55-5D65-46C6-9A23-40FE4B8E8E47}"/>
              </a:ext>
            </a:extLst>
          </p:cNvPr>
          <p:cNvGraphicFramePr>
            <a:graphicFrameLocks noChangeAspect="1"/>
          </p:cNvGraphicFramePr>
          <p:nvPr>
            <p:extLst>
              <p:ext uri="{D42A27DB-BD31-4B8C-83A1-F6EECF244321}">
                <p14:modId xmlns:p14="http://schemas.microsoft.com/office/powerpoint/2010/main" val="221434134"/>
              </p:ext>
            </p:extLst>
          </p:nvPr>
        </p:nvGraphicFramePr>
        <p:xfrm>
          <a:off x="4580416" y="3785972"/>
          <a:ext cx="2033587" cy="1962150"/>
        </p:xfrm>
        <a:graphic>
          <a:graphicData uri="http://schemas.openxmlformats.org/presentationml/2006/ole">
            <mc:AlternateContent xmlns:mc="http://schemas.openxmlformats.org/markup-compatibility/2006">
              <mc:Choice xmlns:v="urn:schemas-microsoft-com:vml" Requires="v">
                <p:oleObj spid="_x0000_s32786" name="CS ChemDraw Drawing" r:id="rId12" imgW="1511571" imgH="1461069" progId="ChemDraw.Document.6.0">
                  <p:embed/>
                </p:oleObj>
              </mc:Choice>
              <mc:Fallback>
                <p:oleObj name="CS ChemDraw Drawing" r:id="rId12" imgW="1511571" imgH="1461069" progId="ChemDraw.Document.6.0">
                  <p:embed/>
                  <p:pic>
                    <p:nvPicPr>
                      <p:cNvPr id="6" name="Object 5">
                        <a:extLst>
                          <a:ext uri="{FF2B5EF4-FFF2-40B4-BE49-F238E27FC236}">
                            <a16:creationId xmlns:a16="http://schemas.microsoft.com/office/drawing/2014/main" id="{906ECF71-D4DE-407E-A746-62AF493B909F}"/>
                          </a:ext>
                        </a:extLst>
                      </p:cNvPr>
                      <p:cNvPicPr>
                        <a:picLocks noChangeAspect="1" noChangeArrowheads="1"/>
                      </p:cNvPicPr>
                      <p:nvPr/>
                    </p:nvPicPr>
                    <p:blipFill>
                      <a:blip r:embed="rId13"/>
                      <a:srcRect/>
                      <a:stretch>
                        <a:fillRect/>
                      </a:stretch>
                    </p:blipFill>
                    <p:spPr bwMode="auto">
                      <a:xfrm>
                        <a:off x="4580416" y="3785972"/>
                        <a:ext cx="2033587" cy="196215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C6238162-76B0-46B5-8B5F-728801A5E1AE}"/>
              </a:ext>
            </a:extLst>
          </p:cNvPr>
          <p:cNvGraphicFramePr>
            <a:graphicFrameLocks noChangeAspect="1"/>
          </p:cNvGraphicFramePr>
          <p:nvPr>
            <p:extLst>
              <p:ext uri="{D42A27DB-BD31-4B8C-83A1-F6EECF244321}">
                <p14:modId xmlns:p14="http://schemas.microsoft.com/office/powerpoint/2010/main" val="3949838077"/>
              </p:ext>
            </p:extLst>
          </p:nvPr>
        </p:nvGraphicFramePr>
        <p:xfrm>
          <a:off x="6821858" y="3688937"/>
          <a:ext cx="1909763" cy="1957387"/>
        </p:xfrm>
        <a:graphic>
          <a:graphicData uri="http://schemas.openxmlformats.org/presentationml/2006/ole">
            <mc:AlternateContent xmlns:mc="http://schemas.openxmlformats.org/markup-compatibility/2006">
              <mc:Choice xmlns:v="urn:schemas-microsoft-com:vml" Requires="v">
                <p:oleObj spid="_x0000_s32787" name="CS ChemDraw Drawing" r:id="rId14" imgW="1418454" imgH="1456734" progId="ChemDraw.Document.6.0">
                  <p:embed/>
                </p:oleObj>
              </mc:Choice>
              <mc:Fallback>
                <p:oleObj name="CS ChemDraw Drawing" r:id="rId14" imgW="1418454" imgH="1456734" progId="ChemDraw.Document.6.0">
                  <p:embed/>
                  <p:pic>
                    <p:nvPicPr>
                      <p:cNvPr id="6" name="Object 5">
                        <a:extLst>
                          <a:ext uri="{FF2B5EF4-FFF2-40B4-BE49-F238E27FC236}">
                            <a16:creationId xmlns:a16="http://schemas.microsoft.com/office/drawing/2014/main" id="{906ECF71-D4DE-407E-A746-62AF493B909F}"/>
                          </a:ext>
                        </a:extLst>
                      </p:cNvPr>
                      <p:cNvPicPr>
                        <a:picLocks noChangeAspect="1" noChangeArrowheads="1"/>
                      </p:cNvPicPr>
                      <p:nvPr/>
                    </p:nvPicPr>
                    <p:blipFill>
                      <a:blip r:embed="rId15"/>
                      <a:srcRect/>
                      <a:stretch>
                        <a:fillRect/>
                      </a:stretch>
                    </p:blipFill>
                    <p:spPr bwMode="auto">
                      <a:xfrm>
                        <a:off x="6821858" y="3688937"/>
                        <a:ext cx="1909763" cy="1957387"/>
                      </a:xfrm>
                      <a:prstGeom prst="rect">
                        <a:avLst/>
                      </a:prstGeom>
                      <a:noFill/>
                    </p:spPr>
                  </p:pic>
                </p:oleObj>
              </mc:Fallback>
            </mc:AlternateContent>
          </a:graphicData>
        </a:graphic>
      </p:graphicFrame>
    </p:spTree>
    <p:extLst>
      <p:ext uri="{BB962C8B-B14F-4D97-AF65-F5344CB8AC3E}">
        <p14:creationId xmlns:p14="http://schemas.microsoft.com/office/powerpoint/2010/main" val="60248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250A-9127-4D07-A1E5-69892CC303CD}"/>
              </a:ext>
            </a:extLst>
          </p:cNvPr>
          <p:cNvSpPr>
            <a:spLocks noGrp="1"/>
          </p:cNvSpPr>
          <p:nvPr>
            <p:ph type="title"/>
          </p:nvPr>
        </p:nvSpPr>
        <p:spPr>
          <a:xfrm>
            <a:off x="0" y="1"/>
            <a:ext cx="10515600" cy="927652"/>
          </a:xfrm>
        </p:spPr>
        <p:txBody>
          <a:bodyPr>
            <a:normAutofit/>
          </a:bodyPr>
          <a:lstStyle/>
          <a:p>
            <a:r>
              <a:rPr lang="en-US" sz="3600" dirty="0">
                <a:latin typeface="Arial" panose="020B0604020202020204" pitchFamily="34" charset="0"/>
                <a:cs typeface="Arial" panose="020B0604020202020204" pitchFamily="34" charset="0"/>
              </a:rPr>
              <a:t>Is </a:t>
            </a:r>
            <a:r>
              <a:rPr lang="en-US" sz="3600" dirty="0" err="1">
                <a:latin typeface="Arial" panose="020B0604020202020204" pitchFamily="34" charset="0"/>
                <a:cs typeface="Arial" panose="020B0604020202020204" pitchFamily="34" charset="0"/>
              </a:rPr>
              <a:t>sterics</a:t>
            </a:r>
            <a:r>
              <a:rPr lang="en-US" sz="3600" dirty="0">
                <a:latin typeface="Arial" panose="020B0604020202020204" pitchFamily="34" charset="0"/>
                <a:cs typeface="Arial" panose="020B0604020202020204" pitchFamily="34" charset="0"/>
              </a:rPr>
              <a:t> the solution?</a:t>
            </a:r>
          </a:p>
        </p:txBody>
      </p:sp>
      <p:sp>
        <p:nvSpPr>
          <p:cNvPr id="3" name="Slide Number Placeholder 2">
            <a:extLst>
              <a:ext uri="{FF2B5EF4-FFF2-40B4-BE49-F238E27FC236}">
                <a16:creationId xmlns:a16="http://schemas.microsoft.com/office/drawing/2014/main" id="{5A22B53A-D133-47B7-8CC5-6B94C693E0A9}"/>
              </a:ext>
            </a:extLst>
          </p:cNvPr>
          <p:cNvSpPr>
            <a:spLocks noGrp="1"/>
          </p:cNvSpPr>
          <p:nvPr>
            <p:ph type="sldNum" sz="quarter" idx="12"/>
          </p:nvPr>
        </p:nvSpPr>
        <p:spPr/>
        <p:txBody>
          <a:bodyPr/>
          <a:lstStyle/>
          <a:p>
            <a:fld id="{EA4F6970-68C5-4F59-A640-49707B823614}" type="slidenum">
              <a:rPr lang="en-US" smtClean="0"/>
              <a:t>34</a:t>
            </a:fld>
            <a:endParaRPr lang="en-US"/>
          </a:p>
        </p:txBody>
      </p:sp>
      <p:graphicFrame>
        <p:nvGraphicFramePr>
          <p:cNvPr id="4" name="Object 3">
            <a:extLst>
              <a:ext uri="{FF2B5EF4-FFF2-40B4-BE49-F238E27FC236}">
                <a16:creationId xmlns:a16="http://schemas.microsoft.com/office/drawing/2014/main" id="{FA84447C-7D88-44A7-8AFD-663347840068}"/>
              </a:ext>
            </a:extLst>
          </p:cNvPr>
          <p:cNvGraphicFramePr>
            <a:graphicFrameLocks noChangeAspect="1"/>
          </p:cNvGraphicFramePr>
          <p:nvPr>
            <p:extLst>
              <p:ext uri="{D42A27DB-BD31-4B8C-83A1-F6EECF244321}">
                <p14:modId xmlns:p14="http://schemas.microsoft.com/office/powerpoint/2010/main" val="2980347641"/>
              </p:ext>
            </p:extLst>
          </p:nvPr>
        </p:nvGraphicFramePr>
        <p:xfrm>
          <a:off x="2954614" y="993775"/>
          <a:ext cx="5600700" cy="2241550"/>
        </p:xfrm>
        <a:graphic>
          <a:graphicData uri="http://schemas.openxmlformats.org/presentationml/2006/ole">
            <mc:AlternateContent xmlns:mc="http://schemas.openxmlformats.org/markup-compatibility/2006">
              <mc:Choice xmlns:v="urn:schemas-microsoft-com:vml" Requires="v">
                <p:oleObj spid="_x0000_s33800" name="CS ChemDraw Drawing" r:id="rId4" imgW="3543177" imgH="1416926" progId="ChemDraw.Document.6.0">
                  <p:embed/>
                </p:oleObj>
              </mc:Choice>
              <mc:Fallback>
                <p:oleObj name="CS ChemDraw Drawing" r:id="rId4" imgW="3543177" imgH="1416926" progId="ChemDraw.Document.6.0">
                  <p:embed/>
                  <p:pic>
                    <p:nvPicPr>
                      <p:cNvPr id="4" name="Object 3">
                        <a:extLst>
                          <a:ext uri="{FF2B5EF4-FFF2-40B4-BE49-F238E27FC236}">
                            <a16:creationId xmlns:a16="http://schemas.microsoft.com/office/drawing/2014/main" id="{FA84447C-7D88-44A7-8AFD-663347840068}"/>
                          </a:ext>
                        </a:extLst>
                      </p:cNvPr>
                      <p:cNvPicPr/>
                      <p:nvPr/>
                    </p:nvPicPr>
                    <p:blipFill>
                      <a:blip r:embed="rId5"/>
                      <a:stretch>
                        <a:fillRect/>
                      </a:stretch>
                    </p:blipFill>
                    <p:spPr>
                      <a:xfrm>
                        <a:off x="2954614" y="993775"/>
                        <a:ext cx="5600700" cy="22415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C9C04F4-EC2E-44CB-ACF8-47A3E7E9136A}"/>
              </a:ext>
            </a:extLst>
          </p:cNvPr>
          <p:cNvGraphicFramePr>
            <a:graphicFrameLocks noChangeAspect="1"/>
          </p:cNvGraphicFramePr>
          <p:nvPr>
            <p:extLst>
              <p:ext uri="{D42A27DB-BD31-4B8C-83A1-F6EECF244321}">
                <p14:modId xmlns:p14="http://schemas.microsoft.com/office/powerpoint/2010/main" val="2598177021"/>
              </p:ext>
            </p:extLst>
          </p:nvPr>
        </p:nvGraphicFramePr>
        <p:xfrm>
          <a:off x="136525" y="3892724"/>
          <a:ext cx="5851525" cy="2241550"/>
        </p:xfrm>
        <a:graphic>
          <a:graphicData uri="http://schemas.openxmlformats.org/presentationml/2006/ole">
            <mc:AlternateContent xmlns:mc="http://schemas.openxmlformats.org/markup-compatibility/2006">
              <mc:Choice xmlns:v="urn:schemas-microsoft-com:vml" Requires="v">
                <p:oleObj spid="_x0000_s33801" name="CS ChemDraw Drawing" r:id="rId6" imgW="3699818" imgH="1416926" progId="ChemDraw.Document.6.0">
                  <p:embed/>
                </p:oleObj>
              </mc:Choice>
              <mc:Fallback>
                <p:oleObj name="CS ChemDraw Drawing" r:id="rId6" imgW="3699818" imgH="1416926" progId="ChemDraw.Document.6.0">
                  <p:embed/>
                  <p:pic>
                    <p:nvPicPr>
                      <p:cNvPr id="5" name="Object 4">
                        <a:extLst>
                          <a:ext uri="{FF2B5EF4-FFF2-40B4-BE49-F238E27FC236}">
                            <a16:creationId xmlns:a16="http://schemas.microsoft.com/office/drawing/2014/main" id="{DC9C04F4-EC2E-44CB-ACF8-47A3E7E9136A}"/>
                          </a:ext>
                        </a:extLst>
                      </p:cNvPr>
                      <p:cNvPicPr/>
                      <p:nvPr/>
                    </p:nvPicPr>
                    <p:blipFill>
                      <a:blip r:embed="rId7"/>
                      <a:stretch>
                        <a:fillRect/>
                      </a:stretch>
                    </p:blipFill>
                    <p:spPr>
                      <a:xfrm>
                        <a:off x="136525" y="3892724"/>
                        <a:ext cx="5851525" cy="22415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82ECD58-03BE-4124-A591-1BF3DD76A9C3}"/>
              </a:ext>
            </a:extLst>
          </p:cNvPr>
          <p:cNvGraphicFramePr>
            <a:graphicFrameLocks noChangeAspect="1"/>
          </p:cNvGraphicFramePr>
          <p:nvPr>
            <p:extLst>
              <p:ext uri="{D42A27DB-BD31-4B8C-83A1-F6EECF244321}">
                <p14:modId xmlns:p14="http://schemas.microsoft.com/office/powerpoint/2010/main" val="3332110801"/>
              </p:ext>
            </p:extLst>
          </p:nvPr>
        </p:nvGraphicFramePr>
        <p:xfrm>
          <a:off x="6160218" y="3634505"/>
          <a:ext cx="5848350" cy="2241550"/>
        </p:xfrm>
        <a:graphic>
          <a:graphicData uri="http://schemas.openxmlformats.org/presentationml/2006/ole">
            <mc:AlternateContent xmlns:mc="http://schemas.openxmlformats.org/markup-compatibility/2006">
              <mc:Choice xmlns:v="urn:schemas-microsoft-com:vml" Requires="v">
                <p:oleObj spid="_x0000_s33802" name="CS ChemDraw Drawing" r:id="rId8" imgW="3699818" imgH="1416926" progId="ChemDraw.Document.6.0">
                  <p:embed/>
                </p:oleObj>
              </mc:Choice>
              <mc:Fallback>
                <p:oleObj name="CS ChemDraw Drawing" r:id="rId8" imgW="3699818" imgH="1416926" progId="ChemDraw.Document.6.0">
                  <p:embed/>
                  <p:pic>
                    <p:nvPicPr>
                      <p:cNvPr id="7" name="Object 6">
                        <a:extLst>
                          <a:ext uri="{FF2B5EF4-FFF2-40B4-BE49-F238E27FC236}">
                            <a16:creationId xmlns:a16="http://schemas.microsoft.com/office/drawing/2014/main" id="{982ECD58-03BE-4124-A591-1BF3DD76A9C3}"/>
                          </a:ext>
                        </a:extLst>
                      </p:cNvPr>
                      <p:cNvPicPr/>
                      <p:nvPr/>
                    </p:nvPicPr>
                    <p:blipFill>
                      <a:blip r:embed="rId9"/>
                      <a:stretch>
                        <a:fillRect/>
                      </a:stretch>
                    </p:blipFill>
                    <p:spPr>
                      <a:xfrm>
                        <a:off x="6160218" y="3634505"/>
                        <a:ext cx="5848350" cy="2241550"/>
                      </a:xfrm>
                      <a:prstGeom prst="rect">
                        <a:avLst/>
                      </a:prstGeom>
                    </p:spPr>
                  </p:pic>
                </p:oleObj>
              </mc:Fallback>
            </mc:AlternateContent>
          </a:graphicData>
        </a:graphic>
      </p:graphicFrame>
    </p:spTree>
    <p:extLst>
      <p:ext uri="{BB962C8B-B14F-4D97-AF65-F5344CB8AC3E}">
        <p14:creationId xmlns:p14="http://schemas.microsoft.com/office/powerpoint/2010/main" val="182414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9A977-EBB2-428B-9078-1994E8CB8532}"/>
              </a:ext>
            </a:extLst>
          </p:cNvPr>
          <p:cNvSpPr>
            <a:spLocks noGrp="1"/>
          </p:cNvSpPr>
          <p:nvPr>
            <p:ph type="title"/>
          </p:nvPr>
        </p:nvSpPr>
        <p:spPr>
          <a:xfrm>
            <a:off x="0" y="0"/>
            <a:ext cx="10515600" cy="1139868"/>
          </a:xfrm>
        </p:spPr>
        <p:txBody>
          <a:bodyPr>
            <a:normAutofit/>
          </a:bodyPr>
          <a:lstStyle/>
          <a:p>
            <a:r>
              <a:rPr lang="en-US" sz="3600" dirty="0">
                <a:latin typeface="Arial" panose="020B0604020202020204" pitchFamily="34" charset="0"/>
                <a:cs typeface="Arial" panose="020B0604020202020204" pitchFamily="34" charset="0"/>
              </a:rPr>
              <a:t>New problem: the starting material is unfavorable to make— re-optimization</a:t>
            </a:r>
          </a:p>
        </p:txBody>
      </p:sp>
      <p:sp>
        <p:nvSpPr>
          <p:cNvPr id="3" name="Slide Number Placeholder 2">
            <a:extLst>
              <a:ext uri="{FF2B5EF4-FFF2-40B4-BE49-F238E27FC236}">
                <a16:creationId xmlns:a16="http://schemas.microsoft.com/office/drawing/2014/main" id="{D000EBD6-077A-4F3E-8045-3FA755E6777F}"/>
              </a:ext>
            </a:extLst>
          </p:cNvPr>
          <p:cNvSpPr>
            <a:spLocks noGrp="1"/>
          </p:cNvSpPr>
          <p:nvPr>
            <p:ph type="sldNum" sz="quarter" idx="12"/>
          </p:nvPr>
        </p:nvSpPr>
        <p:spPr/>
        <p:txBody>
          <a:bodyPr/>
          <a:lstStyle/>
          <a:p>
            <a:fld id="{EA4F6970-68C5-4F59-A640-49707B823614}" type="slidenum">
              <a:rPr lang="en-US" smtClean="0"/>
              <a:t>35</a:t>
            </a:fld>
            <a:endParaRPr lang="en-US"/>
          </a:p>
        </p:txBody>
      </p:sp>
      <p:graphicFrame>
        <p:nvGraphicFramePr>
          <p:cNvPr id="4" name="Object 3">
            <a:extLst>
              <a:ext uri="{FF2B5EF4-FFF2-40B4-BE49-F238E27FC236}">
                <a16:creationId xmlns:a16="http://schemas.microsoft.com/office/drawing/2014/main" id="{28571C20-785C-4551-952C-99B920735B98}"/>
              </a:ext>
            </a:extLst>
          </p:cNvPr>
          <p:cNvGraphicFramePr>
            <a:graphicFrameLocks noChangeAspect="1"/>
          </p:cNvGraphicFramePr>
          <p:nvPr>
            <p:extLst>
              <p:ext uri="{D42A27DB-BD31-4B8C-83A1-F6EECF244321}">
                <p14:modId xmlns:p14="http://schemas.microsoft.com/office/powerpoint/2010/main" val="2246698722"/>
              </p:ext>
            </p:extLst>
          </p:nvPr>
        </p:nvGraphicFramePr>
        <p:xfrm>
          <a:off x="2217912" y="1449496"/>
          <a:ext cx="7905750" cy="2227263"/>
        </p:xfrm>
        <a:graphic>
          <a:graphicData uri="http://schemas.openxmlformats.org/presentationml/2006/ole">
            <mc:AlternateContent xmlns:mc="http://schemas.openxmlformats.org/markup-compatibility/2006">
              <mc:Choice xmlns:v="urn:schemas-microsoft-com:vml" Requires="v">
                <p:oleObj spid="_x0000_s34822" name="CS ChemDraw Drawing" r:id="rId4" imgW="5078027" imgH="1430721" progId="ChemDraw.Document.6.0">
                  <p:embed/>
                </p:oleObj>
              </mc:Choice>
              <mc:Fallback>
                <p:oleObj name="CS ChemDraw Drawing" r:id="rId4" imgW="5078027" imgH="1430721" progId="ChemDraw.Document.6.0">
                  <p:embed/>
                  <p:pic>
                    <p:nvPicPr>
                      <p:cNvPr id="3" name="Object 2">
                        <a:extLst>
                          <a:ext uri="{FF2B5EF4-FFF2-40B4-BE49-F238E27FC236}">
                            <a16:creationId xmlns:a16="http://schemas.microsoft.com/office/drawing/2014/main" id="{9827B83C-EDF4-4EF1-AC6D-43A67C861E6B}"/>
                          </a:ext>
                        </a:extLst>
                      </p:cNvPr>
                      <p:cNvPicPr/>
                      <p:nvPr/>
                    </p:nvPicPr>
                    <p:blipFill>
                      <a:blip r:embed="rId5"/>
                      <a:stretch>
                        <a:fillRect/>
                      </a:stretch>
                    </p:blipFill>
                    <p:spPr>
                      <a:xfrm>
                        <a:off x="2217912" y="1449496"/>
                        <a:ext cx="7905750" cy="222726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64F501E5-8F5A-4B9D-97B5-823EAC1F3EDB}"/>
              </a:ext>
            </a:extLst>
          </p:cNvPr>
          <p:cNvGraphicFramePr>
            <a:graphicFrameLocks noChangeAspect="1"/>
          </p:cNvGraphicFramePr>
          <p:nvPr>
            <p:extLst>
              <p:ext uri="{D42A27DB-BD31-4B8C-83A1-F6EECF244321}">
                <p14:modId xmlns:p14="http://schemas.microsoft.com/office/powerpoint/2010/main" val="1569588391"/>
              </p:ext>
            </p:extLst>
          </p:nvPr>
        </p:nvGraphicFramePr>
        <p:xfrm>
          <a:off x="2257425" y="3624263"/>
          <a:ext cx="7905750" cy="2392362"/>
        </p:xfrm>
        <a:graphic>
          <a:graphicData uri="http://schemas.openxmlformats.org/presentationml/2006/ole">
            <mc:AlternateContent xmlns:mc="http://schemas.openxmlformats.org/markup-compatibility/2006">
              <mc:Choice xmlns:v="urn:schemas-microsoft-com:vml" Requires="v">
                <p:oleObj spid="_x0000_s34823" name="CS ChemDraw Drawing" r:id="rId6" imgW="5078027" imgH="1535956" progId="ChemDraw.Document.6.0">
                  <p:embed/>
                </p:oleObj>
              </mc:Choice>
              <mc:Fallback>
                <p:oleObj name="CS ChemDraw Drawing" r:id="rId6" imgW="5078027" imgH="1535956" progId="ChemDraw.Document.6.0">
                  <p:embed/>
                  <p:pic>
                    <p:nvPicPr>
                      <p:cNvPr id="4" name="Object 3">
                        <a:extLst>
                          <a:ext uri="{FF2B5EF4-FFF2-40B4-BE49-F238E27FC236}">
                            <a16:creationId xmlns:a16="http://schemas.microsoft.com/office/drawing/2014/main" id="{28571C20-785C-4551-952C-99B920735B98}"/>
                          </a:ext>
                        </a:extLst>
                      </p:cNvPr>
                      <p:cNvPicPr/>
                      <p:nvPr/>
                    </p:nvPicPr>
                    <p:blipFill>
                      <a:blip r:embed="rId7"/>
                      <a:stretch>
                        <a:fillRect/>
                      </a:stretch>
                    </p:blipFill>
                    <p:spPr>
                      <a:xfrm>
                        <a:off x="2257425" y="3624263"/>
                        <a:ext cx="7905750" cy="2392362"/>
                      </a:xfrm>
                      <a:prstGeom prst="rect">
                        <a:avLst/>
                      </a:prstGeom>
                    </p:spPr>
                  </p:pic>
                </p:oleObj>
              </mc:Fallback>
            </mc:AlternateContent>
          </a:graphicData>
        </a:graphic>
      </p:graphicFrame>
    </p:spTree>
    <p:extLst>
      <p:ext uri="{BB962C8B-B14F-4D97-AF65-F5344CB8AC3E}">
        <p14:creationId xmlns:p14="http://schemas.microsoft.com/office/powerpoint/2010/main" val="220331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45870A-DE30-4CE4-8B4A-AD34C99661DB}"/>
              </a:ext>
            </a:extLst>
          </p:cNvPr>
          <p:cNvSpPr/>
          <p:nvPr/>
        </p:nvSpPr>
        <p:spPr>
          <a:xfrm>
            <a:off x="6939419" y="4597052"/>
            <a:ext cx="4108537" cy="211689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497690-B831-4D61-B49A-9CD8FB24A762}"/>
              </a:ext>
            </a:extLst>
          </p:cNvPr>
          <p:cNvSpPr/>
          <p:nvPr/>
        </p:nvSpPr>
        <p:spPr>
          <a:xfrm>
            <a:off x="87682" y="4434214"/>
            <a:ext cx="6338170" cy="231731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9F1268-7DE8-4A70-AD22-6B0A0F17E9F7}"/>
              </a:ext>
            </a:extLst>
          </p:cNvPr>
          <p:cNvSpPr/>
          <p:nvPr/>
        </p:nvSpPr>
        <p:spPr>
          <a:xfrm>
            <a:off x="4985359" y="2292263"/>
            <a:ext cx="6250488" cy="209184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DDA9C8-FF18-43E2-B845-64FEF9E481FE}"/>
              </a:ext>
            </a:extLst>
          </p:cNvPr>
          <p:cNvSpPr/>
          <p:nvPr/>
        </p:nvSpPr>
        <p:spPr>
          <a:xfrm>
            <a:off x="814192" y="2229633"/>
            <a:ext cx="4058433" cy="210437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61289-D65F-4C5B-AC18-C4EBA17ED19C}"/>
              </a:ext>
            </a:extLst>
          </p:cNvPr>
          <p:cNvSpPr>
            <a:spLocks noGrp="1"/>
          </p:cNvSpPr>
          <p:nvPr>
            <p:ph type="title"/>
          </p:nvPr>
        </p:nvSpPr>
        <p:spPr>
          <a:xfrm>
            <a:off x="0" y="0"/>
            <a:ext cx="10515600" cy="613775"/>
          </a:xfrm>
        </p:spPr>
        <p:txBody>
          <a:bodyPr>
            <a:normAutofit/>
          </a:bodyPr>
          <a:lstStyle/>
          <a:p>
            <a:r>
              <a:rPr lang="en-US" sz="3600" dirty="0">
                <a:latin typeface="Arial" panose="020B0604020202020204" pitchFamily="34" charset="0"/>
                <a:cs typeface="Arial" panose="020B0604020202020204" pitchFamily="34" charset="0"/>
              </a:rPr>
              <a:t>Larger blocking groups do not impact selectivity</a:t>
            </a:r>
          </a:p>
        </p:txBody>
      </p:sp>
      <p:sp>
        <p:nvSpPr>
          <p:cNvPr id="3" name="Slide Number Placeholder 2">
            <a:extLst>
              <a:ext uri="{FF2B5EF4-FFF2-40B4-BE49-F238E27FC236}">
                <a16:creationId xmlns:a16="http://schemas.microsoft.com/office/drawing/2014/main" id="{9DB5B785-8814-4631-B415-954A35706E72}"/>
              </a:ext>
            </a:extLst>
          </p:cNvPr>
          <p:cNvSpPr>
            <a:spLocks noGrp="1"/>
          </p:cNvSpPr>
          <p:nvPr>
            <p:ph type="sldNum" sz="quarter" idx="12"/>
          </p:nvPr>
        </p:nvSpPr>
        <p:spPr/>
        <p:txBody>
          <a:bodyPr/>
          <a:lstStyle/>
          <a:p>
            <a:fld id="{EA4F6970-68C5-4F59-A640-49707B823614}" type="slidenum">
              <a:rPr lang="en-US" smtClean="0"/>
              <a:t>36</a:t>
            </a:fld>
            <a:endParaRPr lang="en-US"/>
          </a:p>
        </p:txBody>
      </p:sp>
      <p:grpSp>
        <p:nvGrpSpPr>
          <p:cNvPr id="13" name="Group 12">
            <a:extLst>
              <a:ext uri="{FF2B5EF4-FFF2-40B4-BE49-F238E27FC236}">
                <a16:creationId xmlns:a16="http://schemas.microsoft.com/office/drawing/2014/main" id="{31FC52A4-4395-F412-6245-A978C0E18D49}"/>
              </a:ext>
            </a:extLst>
          </p:cNvPr>
          <p:cNvGrpSpPr/>
          <p:nvPr/>
        </p:nvGrpSpPr>
        <p:grpSpPr>
          <a:xfrm>
            <a:off x="92700" y="489147"/>
            <a:ext cx="11066012" cy="6318749"/>
            <a:chOff x="92700" y="489147"/>
            <a:chExt cx="11066012" cy="6318749"/>
          </a:xfrm>
        </p:grpSpPr>
        <p:graphicFrame>
          <p:nvGraphicFramePr>
            <p:cNvPr id="4" name="Object 3">
              <a:extLst>
                <a:ext uri="{FF2B5EF4-FFF2-40B4-BE49-F238E27FC236}">
                  <a16:creationId xmlns:a16="http://schemas.microsoft.com/office/drawing/2014/main" id="{461CD012-D4AA-4C7C-AF74-0F207431AC44}"/>
                </a:ext>
              </a:extLst>
            </p:cNvPr>
            <p:cNvGraphicFramePr>
              <a:graphicFrameLocks noChangeAspect="1"/>
            </p:cNvGraphicFramePr>
            <p:nvPr>
              <p:extLst>
                <p:ext uri="{D42A27DB-BD31-4B8C-83A1-F6EECF244321}">
                  <p14:modId xmlns:p14="http://schemas.microsoft.com/office/powerpoint/2010/main" val="1368008242"/>
                </p:ext>
              </p:extLst>
            </p:nvPr>
          </p:nvGraphicFramePr>
          <p:xfrm>
            <a:off x="854075" y="2215085"/>
            <a:ext cx="4022725" cy="2012950"/>
          </p:xfrm>
          <a:graphic>
            <a:graphicData uri="http://schemas.openxmlformats.org/presentationml/2006/ole">
              <mc:AlternateContent xmlns:mc="http://schemas.openxmlformats.org/markup-compatibility/2006">
                <mc:Choice xmlns:v="urn:schemas-microsoft-com:vml" Requires="v">
                  <p:oleObj spid="_x0000_s35852" name="CS ChemDraw Drawing" r:id="rId4" imgW="2873998" imgH="1439786" progId="ChemDraw.Document.6.0">
                    <p:embed/>
                  </p:oleObj>
                </mc:Choice>
                <mc:Fallback>
                  <p:oleObj name="CS ChemDraw Drawing" r:id="rId4" imgW="2873998" imgH="1439786" progId="ChemDraw.Document.6.0">
                    <p:embed/>
                    <p:pic>
                      <p:nvPicPr>
                        <p:cNvPr id="7" name="Object 6">
                          <a:extLst>
                            <a:ext uri="{FF2B5EF4-FFF2-40B4-BE49-F238E27FC236}">
                              <a16:creationId xmlns:a16="http://schemas.microsoft.com/office/drawing/2014/main" id="{889F017E-7311-422A-B2A2-A6FAA966A8FD}"/>
                            </a:ext>
                          </a:extLst>
                        </p:cNvPr>
                        <p:cNvPicPr>
                          <a:picLocks noChangeAspect="1" noChangeArrowheads="1"/>
                        </p:cNvPicPr>
                        <p:nvPr/>
                      </p:nvPicPr>
                      <p:blipFill>
                        <a:blip r:embed="rId5"/>
                        <a:srcRect/>
                        <a:stretch>
                          <a:fillRect/>
                        </a:stretch>
                      </p:blipFill>
                      <p:spPr bwMode="auto">
                        <a:xfrm>
                          <a:off x="854075" y="2215085"/>
                          <a:ext cx="4022725" cy="2012950"/>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id="{32406852-60AC-447D-B5AC-1FCB1588F99F}"/>
                </a:ext>
              </a:extLst>
            </p:cNvPr>
            <p:cNvGraphicFramePr>
              <a:graphicFrameLocks noChangeAspect="1"/>
            </p:cNvGraphicFramePr>
            <p:nvPr>
              <p:extLst>
                <p:ext uri="{D42A27DB-BD31-4B8C-83A1-F6EECF244321}">
                  <p14:modId xmlns:p14="http://schemas.microsoft.com/office/powerpoint/2010/main" val="2973962153"/>
                </p:ext>
              </p:extLst>
            </p:nvPr>
          </p:nvGraphicFramePr>
          <p:xfrm>
            <a:off x="5061124" y="2293220"/>
            <a:ext cx="6097588" cy="2160588"/>
          </p:xfrm>
          <a:graphic>
            <a:graphicData uri="http://schemas.openxmlformats.org/presentationml/2006/ole">
              <mc:AlternateContent xmlns:mc="http://schemas.openxmlformats.org/markup-compatibility/2006">
                <mc:Choice xmlns:v="urn:schemas-microsoft-com:vml" Requires="v">
                  <p:oleObj spid="_x0000_s35853" name="CS ChemDraw Drawing" r:id="rId6" imgW="4352031" imgH="1545021" progId="ChemDraw.Document.6.0">
                    <p:embed/>
                  </p:oleObj>
                </mc:Choice>
                <mc:Fallback>
                  <p:oleObj name="CS ChemDraw Drawing" r:id="rId6" imgW="4352031" imgH="1545021" progId="ChemDraw.Document.6.0">
                    <p:embed/>
                    <p:pic>
                      <p:nvPicPr>
                        <p:cNvPr id="4" name="Object 3">
                          <a:extLst>
                            <a:ext uri="{FF2B5EF4-FFF2-40B4-BE49-F238E27FC236}">
                              <a16:creationId xmlns:a16="http://schemas.microsoft.com/office/drawing/2014/main" id="{461CD012-D4AA-4C7C-AF74-0F207431AC44}"/>
                            </a:ext>
                          </a:extLst>
                        </p:cNvPr>
                        <p:cNvPicPr>
                          <a:picLocks noChangeAspect="1" noChangeArrowheads="1"/>
                        </p:cNvPicPr>
                        <p:nvPr/>
                      </p:nvPicPr>
                      <p:blipFill>
                        <a:blip r:embed="rId7"/>
                        <a:srcRect/>
                        <a:stretch>
                          <a:fillRect/>
                        </a:stretch>
                      </p:blipFill>
                      <p:spPr bwMode="auto">
                        <a:xfrm>
                          <a:off x="5061124" y="2293220"/>
                          <a:ext cx="6097588" cy="2160588"/>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E0896E15-FC41-4D6B-BC21-0EEDDE3E1CB4}"/>
                </a:ext>
              </a:extLst>
            </p:cNvPr>
            <p:cNvGraphicFramePr>
              <a:graphicFrameLocks noChangeAspect="1"/>
            </p:cNvGraphicFramePr>
            <p:nvPr>
              <p:extLst>
                <p:ext uri="{D42A27DB-BD31-4B8C-83A1-F6EECF244321}">
                  <p14:modId xmlns:p14="http://schemas.microsoft.com/office/powerpoint/2010/main" val="516420612"/>
                </p:ext>
              </p:extLst>
            </p:nvPr>
          </p:nvGraphicFramePr>
          <p:xfrm>
            <a:off x="6973715" y="4619926"/>
            <a:ext cx="4078371" cy="2087079"/>
          </p:xfrm>
          <a:graphic>
            <a:graphicData uri="http://schemas.openxmlformats.org/presentationml/2006/ole">
              <mc:AlternateContent xmlns:mc="http://schemas.openxmlformats.org/markup-compatibility/2006">
                <mc:Choice xmlns:v="urn:schemas-microsoft-com:vml" Requires="v">
                  <p:oleObj spid="_x0000_s35854" name="CS ChemDraw Drawing" r:id="rId8" imgW="2876760" imgH="1474864" progId="ChemDraw.Document.6.0">
                    <p:embed/>
                  </p:oleObj>
                </mc:Choice>
                <mc:Fallback>
                  <p:oleObj name="CS ChemDraw Drawing" r:id="rId8" imgW="2876760" imgH="1474864" progId="ChemDraw.Document.6.0">
                    <p:embed/>
                    <p:pic>
                      <p:nvPicPr>
                        <p:cNvPr id="4" name="Object 3">
                          <a:extLst>
                            <a:ext uri="{FF2B5EF4-FFF2-40B4-BE49-F238E27FC236}">
                              <a16:creationId xmlns:a16="http://schemas.microsoft.com/office/drawing/2014/main" id="{461CD012-D4AA-4C7C-AF74-0F207431AC44}"/>
                            </a:ext>
                          </a:extLst>
                        </p:cNvPr>
                        <p:cNvPicPr>
                          <a:picLocks noChangeAspect="1" noChangeArrowheads="1"/>
                        </p:cNvPicPr>
                        <p:nvPr/>
                      </p:nvPicPr>
                      <p:blipFill>
                        <a:blip r:embed="rId9"/>
                        <a:srcRect/>
                        <a:stretch>
                          <a:fillRect/>
                        </a:stretch>
                      </p:blipFill>
                      <p:spPr bwMode="auto">
                        <a:xfrm>
                          <a:off x="6973715" y="4619926"/>
                          <a:ext cx="4078371" cy="2087079"/>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4BF282B1-8233-4440-8B62-EE151E3721FE}"/>
                </a:ext>
              </a:extLst>
            </p:cNvPr>
            <p:cNvGraphicFramePr>
              <a:graphicFrameLocks noChangeAspect="1"/>
            </p:cNvGraphicFramePr>
            <p:nvPr>
              <p:extLst>
                <p:ext uri="{D42A27DB-BD31-4B8C-83A1-F6EECF244321}">
                  <p14:modId xmlns:p14="http://schemas.microsoft.com/office/powerpoint/2010/main" val="1533684557"/>
                </p:ext>
              </p:extLst>
            </p:nvPr>
          </p:nvGraphicFramePr>
          <p:xfrm>
            <a:off x="92700" y="4508505"/>
            <a:ext cx="6346461" cy="2299391"/>
          </p:xfrm>
          <a:graphic>
            <a:graphicData uri="http://schemas.openxmlformats.org/presentationml/2006/ole">
              <mc:AlternateContent xmlns:mc="http://schemas.openxmlformats.org/markup-compatibility/2006">
                <mc:Choice xmlns:v="urn:schemas-microsoft-com:vml" Requires="v">
                  <p:oleObj spid="_x0000_s35855" name="CS ChemDraw Drawing" r:id="rId10" imgW="4724104" imgH="1714106" progId="ChemDraw.Document.6.0">
                    <p:embed/>
                  </p:oleObj>
                </mc:Choice>
                <mc:Fallback>
                  <p:oleObj name="CS ChemDraw Drawing" r:id="rId10" imgW="4724104" imgH="1714106" progId="ChemDraw.Document.6.0">
                    <p:embed/>
                    <p:pic>
                      <p:nvPicPr>
                        <p:cNvPr id="4" name="Object 3">
                          <a:extLst>
                            <a:ext uri="{FF2B5EF4-FFF2-40B4-BE49-F238E27FC236}">
                              <a16:creationId xmlns:a16="http://schemas.microsoft.com/office/drawing/2014/main" id="{461CD012-D4AA-4C7C-AF74-0F207431AC44}"/>
                            </a:ext>
                          </a:extLst>
                        </p:cNvPr>
                        <p:cNvPicPr>
                          <a:picLocks noChangeAspect="1" noChangeArrowheads="1"/>
                        </p:cNvPicPr>
                        <p:nvPr/>
                      </p:nvPicPr>
                      <p:blipFill>
                        <a:blip r:embed="rId11"/>
                        <a:srcRect/>
                        <a:stretch>
                          <a:fillRect/>
                        </a:stretch>
                      </p:blipFill>
                      <p:spPr bwMode="auto">
                        <a:xfrm>
                          <a:off x="92700" y="4508505"/>
                          <a:ext cx="6346461" cy="2299391"/>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56925165-CAFF-4ADF-B98E-2241CBAA17C2}"/>
                </a:ext>
              </a:extLst>
            </p:cNvPr>
            <p:cNvGraphicFramePr>
              <a:graphicFrameLocks noChangeAspect="1"/>
            </p:cNvGraphicFramePr>
            <p:nvPr>
              <p:extLst>
                <p:ext uri="{D42A27DB-BD31-4B8C-83A1-F6EECF244321}">
                  <p14:modId xmlns:p14="http://schemas.microsoft.com/office/powerpoint/2010/main" val="2096782081"/>
                </p:ext>
              </p:extLst>
            </p:nvPr>
          </p:nvGraphicFramePr>
          <p:xfrm>
            <a:off x="1200866" y="489147"/>
            <a:ext cx="9283420" cy="1850526"/>
          </p:xfrm>
          <a:graphic>
            <a:graphicData uri="http://schemas.openxmlformats.org/presentationml/2006/ole">
              <mc:AlternateContent xmlns:mc="http://schemas.openxmlformats.org/markup-compatibility/2006">
                <mc:Choice xmlns:v="urn:schemas-microsoft-com:vml" Requires="v">
                  <p:oleObj spid="_x0000_s35856" name="CS ChemDraw Drawing" r:id="rId12" imgW="8227824" imgH="1642767" progId="ChemDraw.Document.6.0">
                    <p:embed/>
                  </p:oleObj>
                </mc:Choice>
                <mc:Fallback>
                  <p:oleObj name="CS ChemDraw Drawing" r:id="rId12" imgW="8227824" imgH="1642767" progId="ChemDraw.Document.6.0">
                    <p:embed/>
                    <p:pic>
                      <p:nvPicPr>
                        <p:cNvPr id="4" name="Object 3">
                          <a:extLst>
                            <a:ext uri="{FF2B5EF4-FFF2-40B4-BE49-F238E27FC236}">
                              <a16:creationId xmlns:a16="http://schemas.microsoft.com/office/drawing/2014/main" id="{461CD012-D4AA-4C7C-AF74-0F207431AC44}"/>
                            </a:ext>
                          </a:extLst>
                        </p:cNvPr>
                        <p:cNvPicPr>
                          <a:picLocks noChangeAspect="1" noChangeArrowheads="1"/>
                        </p:cNvPicPr>
                        <p:nvPr/>
                      </p:nvPicPr>
                      <p:blipFill>
                        <a:blip r:embed="rId13"/>
                        <a:srcRect/>
                        <a:stretch>
                          <a:fillRect/>
                        </a:stretch>
                      </p:blipFill>
                      <p:spPr bwMode="auto">
                        <a:xfrm>
                          <a:off x="1200866" y="489147"/>
                          <a:ext cx="9283420" cy="1850526"/>
                        </a:xfrm>
                        <a:prstGeom prst="rect">
                          <a:avLst/>
                        </a:prstGeom>
                        <a:noFill/>
                      </p:spPr>
                    </p:pic>
                  </p:oleObj>
                </mc:Fallback>
              </mc:AlternateContent>
            </a:graphicData>
          </a:graphic>
        </p:graphicFrame>
      </p:grpSp>
    </p:spTree>
    <p:extLst>
      <p:ext uri="{BB962C8B-B14F-4D97-AF65-F5344CB8AC3E}">
        <p14:creationId xmlns:p14="http://schemas.microsoft.com/office/powerpoint/2010/main" val="274825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306E5-AC4A-4319-97E8-35BF0FC002DC}"/>
              </a:ext>
            </a:extLst>
          </p:cNvPr>
          <p:cNvSpPr>
            <a:spLocks noGrp="1"/>
          </p:cNvSpPr>
          <p:nvPr>
            <p:ph type="title"/>
          </p:nvPr>
        </p:nvSpPr>
        <p:spPr>
          <a:xfrm>
            <a:off x="0" y="0"/>
            <a:ext cx="10515600" cy="715617"/>
          </a:xfrm>
        </p:spPr>
        <p:txBody>
          <a:bodyPr>
            <a:normAutofit/>
          </a:bodyPr>
          <a:lstStyle/>
          <a:p>
            <a:r>
              <a:rPr lang="en-US" sz="3600" dirty="0">
                <a:latin typeface="Arial" panose="020B0604020202020204" pitchFamily="34" charset="0"/>
                <a:cs typeface="Arial" panose="020B0604020202020204" pitchFamily="34" charset="0"/>
              </a:rPr>
              <a:t>Things to explore</a:t>
            </a:r>
          </a:p>
        </p:txBody>
      </p:sp>
      <p:sp>
        <p:nvSpPr>
          <p:cNvPr id="3" name="Slide Number Placeholder 2">
            <a:extLst>
              <a:ext uri="{FF2B5EF4-FFF2-40B4-BE49-F238E27FC236}">
                <a16:creationId xmlns:a16="http://schemas.microsoft.com/office/drawing/2014/main" id="{55E130E5-3927-4D8C-8D39-28BB4DD4559F}"/>
              </a:ext>
            </a:extLst>
          </p:cNvPr>
          <p:cNvSpPr>
            <a:spLocks noGrp="1"/>
          </p:cNvSpPr>
          <p:nvPr>
            <p:ph type="sldNum" sz="quarter" idx="12"/>
          </p:nvPr>
        </p:nvSpPr>
        <p:spPr/>
        <p:txBody>
          <a:bodyPr/>
          <a:lstStyle/>
          <a:p>
            <a:fld id="{EA4F6970-68C5-4F59-A640-49707B823614}" type="slidenum">
              <a:rPr lang="en-US" smtClean="0"/>
              <a:t>37</a:t>
            </a:fld>
            <a:endParaRPr lang="en-US"/>
          </a:p>
        </p:txBody>
      </p:sp>
      <p:sp>
        <p:nvSpPr>
          <p:cNvPr id="5" name="Rectangle 4">
            <a:extLst>
              <a:ext uri="{FF2B5EF4-FFF2-40B4-BE49-F238E27FC236}">
                <a16:creationId xmlns:a16="http://schemas.microsoft.com/office/drawing/2014/main" id="{096A66AC-9D36-4EFA-8B78-951DC403FA71}"/>
              </a:ext>
            </a:extLst>
          </p:cNvPr>
          <p:cNvSpPr/>
          <p:nvPr/>
        </p:nvSpPr>
        <p:spPr>
          <a:xfrm>
            <a:off x="742213" y="3756533"/>
            <a:ext cx="3058437" cy="2246769"/>
          </a:xfrm>
          <a:prstGeom prst="rect">
            <a:avLst/>
          </a:prstGeom>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Comparing relative reactivity of styryl groups</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1DA9EC78-CF78-4F83-A990-D04787E6CAAD}"/>
              </a:ext>
            </a:extLst>
          </p:cNvPr>
          <p:cNvGraphicFramePr>
            <a:graphicFrameLocks noChangeAspect="1"/>
          </p:cNvGraphicFramePr>
          <p:nvPr>
            <p:extLst>
              <p:ext uri="{D42A27DB-BD31-4B8C-83A1-F6EECF244321}">
                <p14:modId xmlns:p14="http://schemas.microsoft.com/office/powerpoint/2010/main" val="2224327783"/>
              </p:ext>
            </p:extLst>
          </p:nvPr>
        </p:nvGraphicFramePr>
        <p:xfrm>
          <a:off x="5281265" y="3331033"/>
          <a:ext cx="5916612" cy="2878137"/>
        </p:xfrm>
        <a:graphic>
          <a:graphicData uri="http://schemas.openxmlformats.org/presentationml/2006/ole">
            <mc:AlternateContent xmlns:mc="http://schemas.openxmlformats.org/markup-compatibility/2006">
              <mc:Choice xmlns:v="urn:schemas-microsoft-com:vml" Requires="v">
                <p:oleObj spid="_x0000_s36870" name="CS ChemDraw Drawing" r:id="rId4" imgW="4513802" imgH="2197713" progId="ChemDraw.Document.6.0">
                  <p:embed/>
                </p:oleObj>
              </mc:Choice>
              <mc:Fallback>
                <p:oleObj name="CS ChemDraw Drawing" r:id="rId4" imgW="4513802" imgH="2197713" progId="ChemDraw.Document.6.0">
                  <p:embed/>
                  <p:pic>
                    <p:nvPicPr>
                      <p:cNvPr id="10" name="Object 9">
                        <a:extLst>
                          <a:ext uri="{FF2B5EF4-FFF2-40B4-BE49-F238E27FC236}">
                            <a16:creationId xmlns:a16="http://schemas.microsoft.com/office/drawing/2014/main" id="{76AE07C7-99E9-4C68-9751-15FA68075D3D}"/>
                          </a:ext>
                        </a:extLst>
                      </p:cNvPr>
                      <p:cNvPicPr/>
                      <p:nvPr/>
                    </p:nvPicPr>
                    <p:blipFill>
                      <a:blip r:embed="rId5"/>
                      <a:stretch>
                        <a:fillRect/>
                      </a:stretch>
                    </p:blipFill>
                    <p:spPr>
                      <a:xfrm>
                        <a:off x="5281265" y="3331033"/>
                        <a:ext cx="5916612" cy="287813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20E5678-F669-4C3E-825F-E9928EAA5EBB}"/>
              </a:ext>
            </a:extLst>
          </p:cNvPr>
          <p:cNvSpPr/>
          <p:nvPr/>
        </p:nvSpPr>
        <p:spPr>
          <a:xfrm>
            <a:off x="597075" y="1146671"/>
            <a:ext cx="3058437" cy="2246769"/>
          </a:xfrm>
          <a:prstGeom prst="rect">
            <a:avLst/>
          </a:prstGeom>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Find what happens with the eliminated blocking group</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5625FA1C-B6FC-4450-AAA7-6C0F9339D908}"/>
              </a:ext>
            </a:extLst>
          </p:cNvPr>
          <p:cNvGraphicFramePr>
            <a:graphicFrameLocks noChangeAspect="1"/>
          </p:cNvGraphicFramePr>
          <p:nvPr>
            <p:extLst>
              <p:ext uri="{D42A27DB-BD31-4B8C-83A1-F6EECF244321}">
                <p14:modId xmlns:p14="http://schemas.microsoft.com/office/powerpoint/2010/main" val="1485359908"/>
              </p:ext>
            </p:extLst>
          </p:nvPr>
        </p:nvGraphicFramePr>
        <p:xfrm>
          <a:off x="6346630" y="1015065"/>
          <a:ext cx="4422775" cy="1898650"/>
        </p:xfrm>
        <a:graphic>
          <a:graphicData uri="http://schemas.openxmlformats.org/presentationml/2006/ole">
            <mc:AlternateContent xmlns:mc="http://schemas.openxmlformats.org/markup-compatibility/2006">
              <mc:Choice xmlns:v="urn:schemas-microsoft-com:vml" Requires="v">
                <p:oleObj spid="_x0000_s36871" name="CS ChemDraw Drawing" r:id="rId6" imgW="3379828" imgH="1447669" progId="ChemDraw.Document.6.0">
                  <p:embed/>
                </p:oleObj>
              </mc:Choice>
              <mc:Fallback>
                <p:oleObj name="CS ChemDraw Drawing" r:id="rId6" imgW="3379828" imgH="1447669" progId="ChemDraw.Document.6.0">
                  <p:embed/>
                  <p:pic>
                    <p:nvPicPr>
                      <p:cNvPr id="6" name="Object 5">
                        <a:extLst>
                          <a:ext uri="{FF2B5EF4-FFF2-40B4-BE49-F238E27FC236}">
                            <a16:creationId xmlns:a16="http://schemas.microsoft.com/office/drawing/2014/main" id="{1DA9EC78-CF78-4F83-A990-D04787E6CAAD}"/>
                          </a:ext>
                        </a:extLst>
                      </p:cNvPr>
                      <p:cNvPicPr/>
                      <p:nvPr/>
                    </p:nvPicPr>
                    <p:blipFill>
                      <a:blip r:embed="rId7"/>
                      <a:stretch>
                        <a:fillRect/>
                      </a:stretch>
                    </p:blipFill>
                    <p:spPr>
                      <a:xfrm>
                        <a:off x="6346630" y="1015065"/>
                        <a:ext cx="4422775" cy="1898650"/>
                      </a:xfrm>
                      <a:prstGeom prst="rect">
                        <a:avLst/>
                      </a:prstGeom>
                    </p:spPr>
                  </p:pic>
                </p:oleObj>
              </mc:Fallback>
            </mc:AlternateContent>
          </a:graphicData>
        </a:graphic>
      </p:graphicFrame>
    </p:spTree>
    <p:extLst>
      <p:ext uri="{BB962C8B-B14F-4D97-AF65-F5344CB8AC3E}">
        <p14:creationId xmlns:p14="http://schemas.microsoft.com/office/powerpoint/2010/main" val="409294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D037F7-9CC2-4739-9E3C-FBD1147CABB3}"/>
              </a:ext>
            </a:extLst>
          </p:cNvPr>
          <p:cNvSpPr/>
          <p:nvPr/>
        </p:nvSpPr>
        <p:spPr>
          <a:xfrm>
            <a:off x="6325644" y="4672208"/>
            <a:ext cx="3883068" cy="209184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B0CA6C-6FE3-40AF-A88E-1F3B1504531A}"/>
              </a:ext>
            </a:extLst>
          </p:cNvPr>
          <p:cNvSpPr/>
          <p:nvPr/>
        </p:nvSpPr>
        <p:spPr>
          <a:xfrm>
            <a:off x="7440461" y="2630466"/>
            <a:ext cx="3544866" cy="184132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a:extLst>
              <a:ext uri="{FF2B5EF4-FFF2-40B4-BE49-F238E27FC236}">
                <a16:creationId xmlns:a16="http://schemas.microsoft.com/office/drawing/2014/main" id="{305E88C7-6590-49B3-874E-92CFF4A8F368}"/>
              </a:ext>
            </a:extLst>
          </p:cNvPr>
          <p:cNvGraphicFramePr>
            <a:graphicFrameLocks noChangeAspect="1"/>
          </p:cNvGraphicFramePr>
          <p:nvPr>
            <p:extLst>
              <p:ext uri="{D42A27DB-BD31-4B8C-83A1-F6EECF244321}">
                <p14:modId xmlns:p14="http://schemas.microsoft.com/office/powerpoint/2010/main" val="1764109056"/>
              </p:ext>
            </p:extLst>
          </p:nvPr>
        </p:nvGraphicFramePr>
        <p:xfrm>
          <a:off x="2046636" y="867167"/>
          <a:ext cx="8047037" cy="1119188"/>
        </p:xfrm>
        <a:graphic>
          <a:graphicData uri="http://schemas.openxmlformats.org/presentationml/2006/ole">
            <mc:AlternateContent xmlns:mc="http://schemas.openxmlformats.org/markup-compatibility/2006">
              <mc:Choice xmlns:v="urn:schemas-microsoft-com:vml" Requires="v">
                <p:oleObj spid="_x0000_s51212" name="CS ChemDraw Drawing" r:id="rId4" imgW="5967372" imgH="830449" progId="ChemDraw.Document.6.0">
                  <p:embed/>
                </p:oleObj>
              </mc:Choice>
              <mc:Fallback>
                <p:oleObj name="CS ChemDraw Drawing" r:id="rId4" imgW="5967372" imgH="830449" progId="ChemDraw.Document.6.0">
                  <p:embed/>
                  <p:pic>
                    <p:nvPicPr>
                      <p:cNvPr id="4" name="Object 3">
                        <a:extLst>
                          <a:ext uri="{FF2B5EF4-FFF2-40B4-BE49-F238E27FC236}">
                            <a16:creationId xmlns:a16="http://schemas.microsoft.com/office/drawing/2014/main" id="{07BD8F4A-FE3E-42E8-AAD4-EE6F826E0B14}"/>
                          </a:ext>
                        </a:extLst>
                      </p:cNvPr>
                      <p:cNvPicPr/>
                      <p:nvPr/>
                    </p:nvPicPr>
                    <p:blipFill>
                      <a:blip r:embed="rId5"/>
                      <a:stretch>
                        <a:fillRect/>
                      </a:stretch>
                    </p:blipFill>
                    <p:spPr>
                      <a:xfrm>
                        <a:off x="2046636" y="867167"/>
                        <a:ext cx="8047037" cy="11191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A87B3C-8790-4C2D-BA6F-E47650259992}"/>
              </a:ext>
            </a:extLst>
          </p:cNvPr>
          <p:cNvSpPr>
            <a:spLocks noGrp="1"/>
          </p:cNvSpPr>
          <p:nvPr>
            <p:ph type="title"/>
          </p:nvPr>
        </p:nvSpPr>
        <p:spPr>
          <a:xfrm>
            <a:off x="0" y="0"/>
            <a:ext cx="10515600" cy="813866"/>
          </a:xfrm>
        </p:spPr>
        <p:txBody>
          <a:bodyPr>
            <a:normAutofit/>
          </a:bodyPr>
          <a:lstStyle/>
          <a:p>
            <a:r>
              <a:rPr lang="en-US" sz="3600" dirty="0">
                <a:latin typeface="Arial" panose="020B0604020202020204" pitchFamily="34" charset="0"/>
                <a:cs typeface="Arial" panose="020B0604020202020204" pitchFamily="34" charset="0"/>
              </a:rPr>
              <a:t>Conclusion</a:t>
            </a:r>
          </a:p>
        </p:txBody>
      </p:sp>
      <p:sp>
        <p:nvSpPr>
          <p:cNvPr id="3" name="Slide Number Placeholder 2">
            <a:extLst>
              <a:ext uri="{FF2B5EF4-FFF2-40B4-BE49-F238E27FC236}">
                <a16:creationId xmlns:a16="http://schemas.microsoft.com/office/drawing/2014/main" id="{73ADC1C7-7ADE-406D-8A6E-A407D8EB2327}"/>
              </a:ext>
            </a:extLst>
          </p:cNvPr>
          <p:cNvSpPr>
            <a:spLocks noGrp="1"/>
          </p:cNvSpPr>
          <p:nvPr>
            <p:ph type="sldNum" sz="quarter" idx="12"/>
          </p:nvPr>
        </p:nvSpPr>
        <p:spPr/>
        <p:txBody>
          <a:bodyPr/>
          <a:lstStyle/>
          <a:p>
            <a:fld id="{EA4F6970-68C5-4F59-A640-49707B823614}" type="slidenum">
              <a:rPr lang="en-US" smtClean="0"/>
              <a:t>38</a:t>
            </a:fld>
            <a:endParaRPr lang="en-US"/>
          </a:p>
        </p:txBody>
      </p:sp>
      <p:graphicFrame>
        <p:nvGraphicFramePr>
          <p:cNvPr id="6" name="Object 5">
            <a:extLst>
              <a:ext uri="{FF2B5EF4-FFF2-40B4-BE49-F238E27FC236}">
                <a16:creationId xmlns:a16="http://schemas.microsoft.com/office/drawing/2014/main" id="{8290C7B3-FF76-4F33-9484-5842A8E3A011}"/>
              </a:ext>
            </a:extLst>
          </p:cNvPr>
          <p:cNvGraphicFramePr>
            <a:graphicFrameLocks noChangeAspect="1"/>
          </p:cNvGraphicFramePr>
          <p:nvPr>
            <p:extLst>
              <p:ext uri="{D42A27DB-BD31-4B8C-83A1-F6EECF244321}">
                <p14:modId xmlns:p14="http://schemas.microsoft.com/office/powerpoint/2010/main" val="608692450"/>
              </p:ext>
            </p:extLst>
          </p:nvPr>
        </p:nvGraphicFramePr>
        <p:xfrm>
          <a:off x="4919335" y="2037591"/>
          <a:ext cx="2827338" cy="2609850"/>
        </p:xfrm>
        <a:graphic>
          <a:graphicData uri="http://schemas.openxmlformats.org/presentationml/2006/ole">
            <mc:AlternateContent xmlns:mc="http://schemas.openxmlformats.org/markup-compatibility/2006">
              <mc:Choice xmlns:v="urn:schemas-microsoft-com:vml" Requires="v">
                <p:oleObj spid="_x0000_s51213" name="CS ChemDraw Drawing" r:id="rId6" imgW="2096708" imgH="1933641" progId="ChemDraw.Document.6.0">
                  <p:embed/>
                </p:oleObj>
              </mc:Choice>
              <mc:Fallback>
                <p:oleObj name="CS ChemDraw Drawing" r:id="rId6" imgW="2096708" imgH="1933641" progId="ChemDraw.Document.6.0">
                  <p:embed/>
                  <p:pic>
                    <p:nvPicPr>
                      <p:cNvPr id="5" name="Object 4">
                        <a:extLst>
                          <a:ext uri="{FF2B5EF4-FFF2-40B4-BE49-F238E27FC236}">
                            <a16:creationId xmlns:a16="http://schemas.microsoft.com/office/drawing/2014/main" id="{305E88C7-6590-49B3-874E-92CFF4A8F368}"/>
                          </a:ext>
                        </a:extLst>
                      </p:cNvPr>
                      <p:cNvPicPr/>
                      <p:nvPr/>
                    </p:nvPicPr>
                    <p:blipFill>
                      <a:blip r:embed="rId7"/>
                      <a:stretch>
                        <a:fillRect/>
                      </a:stretch>
                    </p:blipFill>
                    <p:spPr>
                      <a:xfrm>
                        <a:off x="4919335" y="2037591"/>
                        <a:ext cx="2827338" cy="26098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DF4E40D-7977-4BB1-BC8E-64D9B117A11D}"/>
              </a:ext>
            </a:extLst>
          </p:cNvPr>
          <p:cNvGraphicFramePr>
            <a:graphicFrameLocks noChangeAspect="1"/>
          </p:cNvGraphicFramePr>
          <p:nvPr>
            <p:extLst>
              <p:ext uri="{D42A27DB-BD31-4B8C-83A1-F6EECF244321}">
                <p14:modId xmlns:p14="http://schemas.microsoft.com/office/powerpoint/2010/main" val="2825350374"/>
              </p:ext>
            </p:extLst>
          </p:nvPr>
        </p:nvGraphicFramePr>
        <p:xfrm>
          <a:off x="1076369" y="2147691"/>
          <a:ext cx="3654425" cy="2722563"/>
        </p:xfrm>
        <a:graphic>
          <a:graphicData uri="http://schemas.openxmlformats.org/presentationml/2006/ole">
            <mc:AlternateContent xmlns:mc="http://schemas.openxmlformats.org/markup-compatibility/2006">
              <mc:Choice xmlns:v="urn:schemas-microsoft-com:vml" Requires="v">
                <p:oleObj spid="_x0000_s51214" name="CS ChemDraw Drawing" r:id="rId8" imgW="2710649" imgH="2017592" progId="ChemDraw.Document.6.0">
                  <p:embed/>
                </p:oleObj>
              </mc:Choice>
              <mc:Fallback>
                <p:oleObj name="CS ChemDraw Drawing" r:id="rId8" imgW="2710649" imgH="2017592" progId="ChemDraw.Document.6.0">
                  <p:embed/>
                  <p:pic>
                    <p:nvPicPr>
                      <p:cNvPr id="6" name="Object 5">
                        <a:extLst>
                          <a:ext uri="{FF2B5EF4-FFF2-40B4-BE49-F238E27FC236}">
                            <a16:creationId xmlns:a16="http://schemas.microsoft.com/office/drawing/2014/main" id="{8290C7B3-FF76-4F33-9484-5842A8E3A011}"/>
                          </a:ext>
                        </a:extLst>
                      </p:cNvPr>
                      <p:cNvPicPr/>
                      <p:nvPr/>
                    </p:nvPicPr>
                    <p:blipFill>
                      <a:blip r:embed="rId9"/>
                      <a:stretch>
                        <a:fillRect/>
                      </a:stretch>
                    </p:blipFill>
                    <p:spPr>
                      <a:xfrm>
                        <a:off x="1076369" y="2147691"/>
                        <a:ext cx="3654425" cy="272256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6EE1128-0315-4A3B-8329-6FB99E229F1A}"/>
              </a:ext>
            </a:extLst>
          </p:cNvPr>
          <p:cNvGraphicFramePr>
            <a:graphicFrameLocks noChangeAspect="1"/>
          </p:cNvGraphicFramePr>
          <p:nvPr>
            <p:extLst>
              <p:ext uri="{D42A27DB-BD31-4B8C-83A1-F6EECF244321}">
                <p14:modId xmlns:p14="http://schemas.microsoft.com/office/powerpoint/2010/main" val="3451729767"/>
              </p:ext>
            </p:extLst>
          </p:nvPr>
        </p:nvGraphicFramePr>
        <p:xfrm>
          <a:off x="7424738" y="2720975"/>
          <a:ext cx="3503612" cy="1768475"/>
        </p:xfrm>
        <a:graphic>
          <a:graphicData uri="http://schemas.openxmlformats.org/presentationml/2006/ole">
            <mc:AlternateContent xmlns:mc="http://schemas.openxmlformats.org/markup-compatibility/2006">
              <mc:Choice xmlns:v="urn:schemas-microsoft-com:vml" Requires="v">
                <p:oleObj spid="_x0000_s51215" name="CS ChemDraw Drawing" r:id="rId10" imgW="2600960" imgH="1310509" progId="ChemDraw.Document.6.0">
                  <p:embed/>
                </p:oleObj>
              </mc:Choice>
              <mc:Fallback>
                <p:oleObj name="CS ChemDraw Drawing" r:id="rId10" imgW="2600960" imgH="1310509" progId="ChemDraw.Document.6.0">
                  <p:embed/>
                  <p:pic>
                    <p:nvPicPr>
                      <p:cNvPr id="6" name="Object 5">
                        <a:extLst>
                          <a:ext uri="{FF2B5EF4-FFF2-40B4-BE49-F238E27FC236}">
                            <a16:creationId xmlns:a16="http://schemas.microsoft.com/office/drawing/2014/main" id="{8290C7B3-FF76-4F33-9484-5842A8E3A011}"/>
                          </a:ext>
                        </a:extLst>
                      </p:cNvPr>
                      <p:cNvPicPr/>
                      <p:nvPr/>
                    </p:nvPicPr>
                    <p:blipFill>
                      <a:blip r:embed="rId11"/>
                      <a:stretch>
                        <a:fillRect/>
                      </a:stretch>
                    </p:blipFill>
                    <p:spPr>
                      <a:xfrm>
                        <a:off x="7424738" y="2720975"/>
                        <a:ext cx="3503612" cy="17684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6E89528-3760-4A7A-BC5F-2B37F8F7D51B}"/>
              </a:ext>
            </a:extLst>
          </p:cNvPr>
          <p:cNvGraphicFramePr>
            <a:graphicFrameLocks noChangeAspect="1"/>
          </p:cNvGraphicFramePr>
          <p:nvPr>
            <p:extLst>
              <p:ext uri="{D42A27DB-BD31-4B8C-83A1-F6EECF244321}">
                <p14:modId xmlns:p14="http://schemas.microsoft.com/office/powerpoint/2010/main" val="4178793011"/>
              </p:ext>
            </p:extLst>
          </p:nvPr>
        </p:nvGraphicFramePr>
        <p:xfrm>
          <a:off x="6519863" y="4700588"/>
          <a:ext cx="3438525" cy="2001837"/>
        </p:xfrm>
        <a:graphic>
          <a:graphicData uri="http://schemas.openxmlformats.org/presentationml/2006/ole">
            <mc:AlternateContent xmlns:mc="http://schemas.openxmlformats.org/markup-compatibility/2006">
              <mc:Choice xmlns:v="urn:schemas-microsoft-com:vml" Requires="v">
                <p:oleObj spid="_x0000_s51216" name="CS ChemDraw Drawing" r:id="rId12" imgW="2550850" imgH="1485506" progId="ChemDraw.Document.6.0">
                  <p:embed/>
                </p:oleObj>
              </mc:Choice>
              <mc:Fallback>
                <p:oleObj name="CS ChemDraw Drawing" r:id="rId12" imgW="2550850" imgH="1485506" progId="ChemDraw.Document.6.0">
                  <p:embed/>
                  <p:pic>
                    <p:nvPicPr>
                      <p:cNvPr id="8" name="Object 7">
                        <a:extLst>
                          <a:ext uri="{FF2B5EF4-FFF2-40B4-BE49-F238E27FC236}">
                            <a16:creationId xmlns:a16="http://schemas.microsoft.com/office/drawing/2014/main" id="{56EE1128-0315-4A3B-8329-6FB99E229F1A}"/>
                          </a:ext>
                        </a:extLst>
                      </p:cNvPr>
                      <p:cNvPicPr/>
                      <p:nvPr/>
                    </p:nvPicPr>
                    <p:blipFill>
                      <a:blip r:embed="rId13"/>
                      <a:stretch>
                        <a:fillRect/>
                      </a:stretch>
                    </p:blipFill>
                    <p:spPr>
                      <a:xfrm>
                        <a:off x="6519863" y="4700588"/>
                        <a:ext cx="3438525" cy="2001837"/>
                      </a:xfrm>
                      <a:prstGeom prst="rect">
                        <a:avLst/>
                      </a:prstGeom>
                    </p:spPr>
                  </p:pic>
                </p:oleObj>
              </mc:Fallback>
            </mc:AlternateContent>
          </a:graphicData>
        </a:graphic>
      </p:graphicFrame>
    </p:spTree>
    <p:extLst>
      <p:ext uri="{BB962C8B-B14F-4D97-AF65-F5344CB8AC3E}">
        <p14:creationId xmlns:p14="http://schemas.microsoft.com/office/powerpoint/2010/main" val="363638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fsu logo">
            <a:extLst>
              <a:ext uri="{FF2B5EF4-FFF2-40B4-BE49-F238E27FC236}">
                <a16:creationId xmlns:a16="http://schemas.microsoft.com/office/drawing/2014/main" id="{1D8D6579-E53C-48C6-BDF3-420A8F786EFC}"/>
              </a:ext>
            </a:extLst>
          </p:cNvPr>
          <p:cNvPicPr>
            <a:picLocks noChangeAspect="1" noChangeArrowheads="1"/>
          </p:cNvPicPr>
          <p:nvPr/>
        </p:nvPicPr>
        <p:blipFill rotWithShape="1">
          <a:blip r:embed="rId3">
            <a:alphaModFix amt="5000"/>
            <a:extLst>
              <a:ext uri="{28A0092B-C50C-407E-A947-70E740481C1C}">
                <a14:useLocalDpi xmlns:a14="http://schemas.microsoft.com/office/drawing/2010/main" val="0"/>
              </a:ext>
            </a:extLst>
          </a:blip>
          <a:srcRect t="13818" b="9973"/>
          <a:stretch/>
        </p:blipFill>
        <p:spPr bwMode="auto">
          <a:xfrm>
            <a:off x="1524000" y="0"/>
            <a:ext cx="8998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BBA4F9-EED8-4D17-9016-C98B59F3B78A}"/>
              </a:ext>
            </a:extLst>
          </p:cNvPr>
          <p:cNvSpPr>
            <a:spLocks noGrp="1"/>
          </p:cNvSpPr>
          <p:nvPr>
            <p:ph type="title"/>
          </p:nvPr>
        </p:nvSpPr>
        <p:spPr>
          <a:xfrm>
            <a:off x="575153" y="0"/>
            <a:ext cx="10515600" cy="1325563"/>
          </a:xfrm>
        </p:spPr>
        <p:txBody>
          <a:bodyPr/>
          <a:lstStyle/>
          <a:p>
            <a:pPr algn="ctr"/>
            <a:r>
              <a:rPr lang="en-US" dirty="0">
                <a:latin typeface="Arial" panose="020B0604020202020204" pitchFamily="34" charset="0"/>
                <a:cs typeface="Arial" panose="020B0604020202020204" pitchFamily="34" charset="0"/>
              </a:rPr>
              <a:t>Acknowledgements</a:t>
            </a:r>
          </a:p>
        </p:txBody>
      </p:sp>
      <p:pic>
        <p:nvPicPr>
          <p:cNvPr id="6" name="Picture 5" descr="A group of people standing in front of a crowd posing for the camera&#10;&#10;Description automatically generated">
            <a:extLst>
              <a:ext uri="{FF2B5EF4-FFF2-40B4-BE49-F238E27FC236}">
                <a16:creationId xmlns:a16="http://schemas.microsoft.com/office/drawing/2014/main" id="{269476C0-02DD-467D-9C5D-D6EFD1DF2AC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005" t="22466" r="6342" b="18174"/>
          <a:stretch/>
        </p:blipFill>
        <p:spPr>
          <a:xfrm>
            <a:off x="298199" y="1447199"/>
            <a:ext cx="7415409" cy="3508017"/>
          </a:xfrm>
          <a:prstGeom prst="rect">
            <a:avLst/>
          </a:prstGeom>
        </p:spPr>
      </p:pic>
      <p:pic>
        <p:nvPicPr>
          <p:cNvPr id="7" name="Picture 6">
            <a:extLst>
              <a:ext uri="{FF2B5EF4-FFF2-40B4-BE49-F238E27FC236}">
                <a16:creationId xmlns:a16="http://schemas.microsoft.com/office/drawing/2014/main" id="{3311166E-229E-42DA-9130-5DFED61C7F66}"/>
              </a:ext>
            </a:extLst>
          </p:cNvPr>
          <p:cNvPicPr>
            <a:picLocks noChangeAspect="1"/>
          </p:cNvPicPr>
          <p:nvPr/>
        </p:nvPicPr>
        <p:blipFill>
          <a:blip r:embed="rId5"/>
          <a:stretch>
            <a:fillRect/>
          </a:stretch>
        </p:blipFill>
        <p:spPr>
          <a:xfrm>
            <a:off x="298199" y="4996616"/>
            <a:ext cx="1088181" cy="1344224"/>
          </a:xfrm>
          <a:prstGeom prst="rect">
            <a:avLst/>
          </a:prstGeom>
        </p:spPr>
      </p:pic>
      <p:pic>
        <p:nvPicPr>
          <p:cNvPr id="8" name="Picture 7">
            <a:extLst>
              <a:ext uri="{FF2B5EF4-FFF2-40B4-BE49-F238E27FC236}">
                <a16:creationId xmlns:a16="http://schemas.microsoft.com/office/drawing/2014/main" id="{2CDB5CE1-2F26-4762-BB7D-31016B7B94F7}"/>
              </a:ext>
            </a:extLst>
          </p:cNvPr>
          <p:cNvPicPr>
            <a:picLocks noChangeAspect="1"/>
          </p:cNvPicPr>
          <p:nvPr/>
        </p:nvPicPr>
        <p:blipFill>
          <a:blip r:embed="rId6"/>
          <a:stretch>
            <a:fillRect/>
          </a:stretch>
        </p:blipFill>
        <p:spPr>
          <a:xfrm>
            <a:off x="2733748" y="5004826"/>
            <a:ext cx="1204588" cy="1345311"/>
          </a:xfrm>
          <a:prstGeom prst="rect">
            <a:avLst/>
          </a:prstGeom>
        </p:spPr>
      </p:pic>
      <p:pic>
        <p:nvPicPr>
          <p:cNvPr id="9" name="Picture 8">
            <a:extLst>
              <a:ext uri="{FF2B5EF4-FFF2-40B4-BE49-F238E27FC236}">
                <a16:creationId xmlns:a16="http://schemas.microsoft.com/office/drawing/2014/main" id="{CE14A2D8-0C1F-4E3E-860C-67F51067DE73}"/>
              </a:ext>
            </a:extLst>
          </p:cNvPr>
          <p:cNvPicPr>
            <a:picLocks noChangeAspect="1"/>
          </p:cNvPicPr>
          <p:nvPr/>
        </p:nvPicPr>
        <p:blipFill>
          <a:blip r:embed="rId7"/>
          <a:stretch>
            <a:fillRect/>
          </a:stretch>
        </p:blipFill>
        <p:spPr>
          <a:xfrm>
            <a:off x="1527245" y="5002810"/>
            <a:ext cx="1088181" cy="1349344"/>
          </a:xfrm>
          <a:prstGeom prst="rect">
            <a:avLst/>
          </a:prstGeom>
        </p:spPr>
      </p:pic>
      <p:sp>
        <p:nvSpPr>
          <p:cNvPr id="10" name="TextBox 9">
            <a:extLst>
              <a:ext uri="{FF2B5EF4-FFF2-40B4-BE49-F238E27FC236}">
                <a16:creationId xmlns:a16="http://schemas.microsoft.com/office/drawing/2014/main" id="{C247D567-F468-4F14-9B59-52AEE2497057}"/>
              </a:ext>
            </a:extLst>
          </p:cNvPr>
          <p:cNvSpPr txBox="1"/>
          <p:nvPr/>
        </p:nvSpPr>
        <p:spPr>
          <a:xfrm>
            <a:off x="2431275" y="923979"/>
            <a:ext cx="2685351" cy="523220"/>
          </a:xfrm>
          <a:prstGeom prst="rect">
            <a:avLst/>
          </a:prstGeom>
          <a:noFill/>
        </p:spPr>
        <p:txBody>
          <a:bodyPr wrap="none" rtlCol="0">
            <a:spAutoFit/>
          </a:bodyPr>
          <a:lstStyle/>
          <a:p>
            <a:r>
              <a:rPr lang="en-US" sz="2800" dirty="0" err="1">
                <a:latin typeface="Arial" panose="020B0604020202020204" pitchFamily="34" charset="0"/>
                <a:cs typeface="Arial" panose="020B0604020202020204" pitchFamily="34" charset="0"/>
              </a:rPr>
              <a:t>Alabugin</a:t>
            </a:r>
            <a:r>
              <a:rPr lang="en-US" sz="2800" dirty="0">
                <a:latin typeface="Arial" panose="020B0604020202020204" pitchFamily="34" charset="0"/>
                <a:cs typeface="Arial" panose="020B0604020202020204" pitchFamily="34" charset="0"/>
              </a:rPr>
              <a:t> Group</a:t>
            </a:r>
          </a:p>
        </p:txBody>
      </p:sp>
      <p:sp>
        <p:nvSpPr>
          <p:cNvPr id="11" name="TextBox 10">
            <a:extLst>
              <a:ext uri="{FF2B5EF4-FFF2-40B4-BE49-F238E27FC236}">
                <a16:creationId xmlns:a16="http://schemas.microsoft.com/office/drawing/2014/main" id="{577F5AEB-4F27-47B6-979B-6418817041BF}"/>
              </a:ext>
            </a:extLst>
          </p:cNvPr>
          <p:cNvSpPr txBox="1"/>
          <p:nvPr/>
        </p:nvSpPr>
        <p:spPr>
          <a:xfrm>
            <a:off x="8814152" y="697624"/>
            <a:ext cx="3377848" cy="5909310"/>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Principal Investigator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-Dr. Igor </a:t>
            </a:r>
            <a:r>
              <a:rPr lang="en-US" dirty="0" err="1">
                <a:latin typeface="Arial" panose="020B0604020202020204" pitchFamily="34" charset="0"/>
                <a:cs typeface="Arial" panose="020B0604020202020204" pitchFamily="34" charset="0"/>
              </a:rPr>
              <a:t>Alabugin</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Post-Doctorate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-Rahul </a:t>
            </a:r>
            <a:r>
              <a:rPr lang="en-US" dirty="0" err="1">
                <a:latin typeface="Arial" panose="020B0604020202020204" pitchFamily="34" charset="0"/>
                <a:cs typeface="Arial" panose="020B0604020202020204" pitchFamily="34" charset="0"/>
              </a:rPr>
              <a:t>Kawade</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Graduate (left to right)</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-Edgar Gonzalez-Rodriguez</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Febin</a:t>
            </a:r>
            <a:r>
              <a:rPr lang="en-US" dirty="0">
                <a:latin typeface="Arial" panose="020B0604020202020204" pitchFamily="34" charset="0"/>
                <a:cs typeface="Arial" panose="020B0604020202020204" pitchFamily="34" charset="0"/>
              </a:rPr>
              <a:t> Kuriakose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Chaowei</a:t>
            </a:r>
            <a:r>
              <a:rPr lang="en-US" dirty="0">
                <a:latin typeface="Arial" panose="020B0604020202020204" pitchFamily="34" charset="0"/>
                <a:cs typeface="Arial" panose="020B0604020202020204" pitchFamily="34" charset="0"/>
              </a:rPr>
              <a:t> Hu</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-Adam Campbell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-Michael Maxwell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-Leah Kuhn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-Quintin Elliott (not in picture)</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Undergraduates (left to right)</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-Morgan Skala</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-Curtis DeShong</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-Miguel Abdo</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-Jordan Suarez</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-Patricia </a:t>
            </a:r>
            <a:r>
              <a:rPr lang="en-US" dirty="0" err="1">
                <a:latin typeface="Arial" panose="020B0604020202020204" pitchFamily="34" charset="0"/>
                <a:cs typeface="Arial" panose="020B0604020202020204" pitchFamily="34" charset="0"/>
              </a:rPr>
              <a:t>Mehaffy</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Crystallography</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Xinsong</a:t>
            </a:r>
            <a:r>
              <a:rPr lang="en-US" dirty="0">
                <a:latin typeface="Arial" panose="020B0604020202020204" pitchFamily="34" charset="0"/>
                <a:cs typeface="Arial" panose="020B0604020202020204" pitchFamily="34" charset="0"/>
              </a:rPr>
              <a:t> Lin</a:t>
            </a:r>
          </a:p>
        </p:txBody>
      </p:sp>
      <p:sp>
        <p:nvSpPr>
          <p:cNvPr id="12" name="TextBox 11">
            <a:extLst>
              <a:ext uri="{FF2B5EF4-FFF2-40B4-BE49-F238E27FC236}">
                <a16:creationId xmlns:a16="http://schemas.microsoft.com/office/drawing/2014/main" id="{8F94F596-EEEF-4E22-B463-E59B835F7B94}"/>
              </a:ext>
            </a:extLst>
          </p:cNvPr>
          <p:cNvSpPr txBox="1"/>
          <p:nvPr/>
        </p:nvSpPr>
        <p:spPr>
          <a:xfrm>
            <a:off x="4056659" y="5051622"/>
            <a:ext cx="2236510" cy="1200329"/>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Team Dos Santos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-Angel Chu</a:t>
            </a:r>
          </a:p>
          <a:p>
            <a:r>
              <a:rPr lang="en-US" dirty="0">
                <a:latin typeface="Arial" panose="020B0604020202020204" pitchFamily="34" charset="0"/>
                <a:cs typeface="Arial" panose="020B0604020202020204" pitchFamily="34" charset="0"/>
              </a:rPr>
              <a:t>-Alexandria Palazzo</a:t>
            </a:r>
          </a:p>
          <a:p>
            <a:r>
              <a:rPr lang="en-US" dirty="0">
                <a:latin typeface="Arial" panose="020B0604020202020204" pitchFamily="34" charset="0"/>
                <a:cs typeface="Arial" panose="020B0604020202020204" pitchFamily="34" charset="0"/>
              </a:rPr>
              <a:t>-Josef </a:t>
            </a:r>
            <a:r>
              <a:rPr lang="en-US" dirty="0" err="1">
                <a:latin typeface="Arial" panose="020B0604020202020204" pitchFamily="34" charset="0"/>
                <a:cs typeface="Arial" panose="020B0604020202020204" pitchFamily="34" charset="0"/>
              </a:rPr>
              <a:t>Maselli</a:t>
            </a: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E7F3925A-8137-4A53-9CFE-70C93953A120}"/>
              </a:ext>
            </a:extLst>
          </p:cNvPr>
          <p:cNvSpPr>
            <a:spLocks noGrp="1"/>
          </p:cNvSpPr>
          <p:nvPr>
            <p:ph type="sldNum" sz="quarter" idx="12"/>
          </p:nvPr>
        </p:nvSpPr>
        <p:spPr/>
        <p:txBody>
          <a:bodyPr/>
          <a:lstStyle/>
          <a:p>
            <a:fld id="{EA4F6970-68C5-4F59-A640-49707B823614}" type="slidenum">
              <a:rPr lang="en-US" smtClean="0"/>
              <a:t>39</a:t>
            </a:fld>
            <a:endParaRPr lang="en-US"/>
          </a:p>
        </p:txBody>
      </p:sp>
    </p:spTree>
    <p:extLst>
      <p:ext uri="{BB962C8B-B14F-4D97-AF65-F5344CB8AC3E}">
        <p14:creationId xmlns:p14="http://schemas.microsoft.com/office/powerpoint/2010/main" val="3601102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61B42F-A987-468E-B42D-3FBEF4B60108}"/>
              </a:ext>
            </a:extLst>
          </p:cNvPr>
          <p:cNvPicPr>
            <a:picLocks noChangeAspect="1"/>
          </p:cNvPicPr>
          <p:nvPr/>
        </p:nvPicPr>
        <p:blipFill>
          <a:blip r:embed="rId3"/>
          <a:stretch>
            <a:fillRect/>
          </a:stretch>
        </p:blipFill>
        <p:spPr>
          <a:xfrm>
            <a:off x="5264165" y="1283917"/>
            <a:ext cx="6927835" cy="4480337"/>
          </a:xfrm>
          <a:prstGeom prst="rect">
            <a:avLst/>
          </a:prstGeom>
        </p:spPr>
      </p:pic>
      <p:pic>
        <p:nvPicPr>
          <p:cNvPr id="40962" name="Picture 2" descr="Pyrene - an overview | ScienceDirect Topics">
            <a:extLst>
              <a:ext uri="{FF2B5EF4-FFF2-40B4-BE49-F238E27FC236}">
                <a16:creationId xmlns:a16="http://schemas.microsoft.com/office/drawing/2014/main" id="{7176A084-A910-41DC-B984-2E8C7DF37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6798"/>
            <a:ext cx="5310240" cy="34545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5CD9A8-F7E1-48B7-A05F-FF02F302747D}"/>
              </a:ext>
            </a:extLst>
          </p:cNvPr>
          <p:cNvSpPr>
            <a:spLocks noGrp="1"/>
          </p:cNvSpPr>
          <p:nvPr>
            <p:ph type="title"/>
          </p:nvPr>
        </p:nvSpPr>
        <p:spPr/>
        <p:txBody>
          <a:bodyPr/>
          <a:lstStyle/>
          <a:p>
            <a:r>
              <a:rPr lang="en-US" dirty="0" err="1"/>
              <a:t>Photophysics</a:t>
            </a:r>
            <a:endParaRPr lang="en-US" dirty="0"/>
          </a:p>
        </p:txBody>
      </p:sp>
      <p:sp>
        <p:nvSpPr>
          <p:cNvPr id="6" name="Rectangle 5">
            <a:extLst>
              <a:ext uri="{FF2B5EF4-FFF2-40B4-BE49-F238E27FC236}">
                <a16:creationId xmlns:a16="http://schemas.microsoft.com/office/drawing/2014/main" id="{D1072CD1-EC43-4966-A26E-BF17B125F751}"/>
              </a:ext>
            </a:extLst>
          </p:cNvPr>
          <p:cNvSpPr/>
          <p:nvPr/>
        </p:nvSpPr>
        <p:spPr>
          <a:xfrm>
            <a:off x="3687300" y="5651363"/>
            <a:ext cx="4232121" cy="369332"/>
          </a:xfrm>
          <a:prstGeom prst="rect">
            <a:avLst/>
          </a:prstGeom>
        </p:spPr>
        <p:txBody>
          <a:bodyPr wrap="none">
            <a:spAutoFit/>
          </a:bodyPr>
          <a:lstStyle/>
          <a:p>
            <a:r>
              <a:rPr lang="it-IT" dirty="0"/>
              <a:t>Kim et al., Mat. Sci. and Eng. 2016, 99, 1-22</a:t>
            </a:r>
            <a:endParaRPr lang="en-US" dirty="0"/>
          </a:p>
        </p:txBody>
      </p:sp>
      <p:sp>
        <p:nvSpPr>
          <p:cNvPr id="3" name="Slide Number Placeholder 2">
            <a:extLst>
              <a:ext uri="{FF2B5EF4-FFF2-40B4-BE49-F238E27FC236}">
                <a16:creationId xmlns:a16="http://schemas.microsoft.com/office/drawing/2014/main" id="{AEE01A5E-E270-4B68-A317-CAFA59461733}"/>
              </a:ext>
            </a:extLst>
          </p:cNvPr>
          <p:cNvSpPr>
            <a:spLocks noGrp="1"/>
          </p:cNvSpPr>
          <p:nvPr>
            <p:ph type="sldNum" sz="quarter" idx="12"/>
          </p:nvPr>
        </p:nvSpPr>
        <p:spPr/>
        <p:txBody>
          <a:bodyPr/>
          <a:lstStyle/>
          <a:p>
            <a:fld id="{EA4F6970-68C5-4F59-A640-49707B823614}" type="slidenum">
              <a:rPr lang="en-US" smtClean="0"/>
              <a:t>4</a:t>
            </a:fld>
            <a:endParaRPr lang="en-US"/>
          </a:p>
        </p:txBody>
      </p:sp>
    </p:spTree>
    <p:extLst>
      <p:ext uri="{BB962C8B-B14F-4D97-AF65-F5344CB8AC3E}">
        <p14:creationId xmlns:p14="http://schemas.microsoft.com/office/powerpoint/2010/main" val="796593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2E37648-B96F-4ACB-818A-52A44F538DC7}"/>
              </a:ext>
            </a:extLst>
          </p:cNvPr>
          <p:cNvGraphicFramePr>
            <a:graphicFrameLocks noChangeAspect="1"/>
          </p:cNvGraphicFramePr>
          <p:nvPr>
            <p:extLst>
              <p:ext uri="{D42A27DB-BD31-4B8C-83A1-F6EECF244321}">
                <p14:modId xmlns:p14="http://schemas.microsoft.com/office/powerpoint/2010/main" val="2717468119"/>
              </p:ext>
            </p:extLst>
          </p:nvPr>
        </p:nvGraphicFramePr>
        <p:xfrm>
          <a:off x="32903" y="2818790"/>
          <a:ext cx="4305267" cy="2300143"/>
        </p:xfrm>
        <a:graphic>
          <a:graphicData uri="http://schemas.openxmlformats.org/presentationml/2006/ole">
            <mc:AlternateContent xmlns:mc="http://schemas.openxmlformats.org/markup-compatibility/2006">
              <mc:Choice xmlns:v="urn:schemas-microsoft-com:vml" Requires="v">
                <p:oleObj spid="_x0000_s4104" name="CS ChemDraw Drawing" r:id="rId4" imgW="4101120" imgH="2190052" progId="ChemDraw.Document.6.0">
                  <p:embed/>
                </p:oleObj>
              </mc:Choice>
              <mc:Fallback>
                <p:oleObj name="CS ChemDraw Drawing" r:id="rId4" imgW="4101120" imgH="2190052" progId="ChemDraw.Document.6.0">
                  <p:embed/>
                  <p:pic>
                    <p:nvPicPr>
                      <p:cNvPr id="0" name=""/>
                      <p:cNvPicPr/>
                      <p:nvPr/>
                    </p:nvPicPr>
                    <p:blipFill>
                      <a:blip r:embed="rId5"/>
                      <a:stretch>
                        <a:fillRect/>
                      </a:stretch>
                    </p:blipFill>
                    <p:spPr>
                      <a:xfrm>
                        <a:off x="32903" y="2818790"/>
                        <a:ext cx="4305267" cy="230014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E97D81E-5C1B-4186-BDA4-FCE8E5995605}"/>
              </a:ext>
            </a:extLst>
          </p:cNvPr>
          <p:cNvSpPr txBox="1"/>
          <p:nvPr/>
        </p:nvSpPr>
        <p:spPr>
          <a:xfrm>
            <a:off x="574473" y="5205557"/>
            <a:ext cx="3242732"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Diring</a:t>
            </a:r>
            <a:r>
              <a:rPr lang="en-US" sz="1200" dirty="0">
                <a:latin typeface="Arial" panose="020B0604020202020204" pitchFamily="34" charset="0"/>
                <a:cs typeface="Arial" panose="020B0604020202020204" pitchFamily="34" charset="0"/>
              </a:rPr>
              <a:t> et al., </a:t>
            </a:r>
            <a:r>
              <a:rPr lang="de-DE" sz="1200" dirty="0">
                <a:latin typeface="Arial" panose="020B0604020202020204" pitchFamily="34" charset="0"/>
                <a:cs typeface="Arial" panose="020B0604020202020204" pitchFamily="34" charset="0"/>
              </a:rPr>
              <a:t>J. Am. Chem. Soc. 2009, 18177</a:t>
            </a:r>
            <a:endParaRPr lang="en-US" sz="1200" dirty="0">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8DE91427-CA8B-4405-A5E8-473A20B6C511}"/>
              </a:ext>
            </a:extLst>
          </p:cNvPr>
          <p:cNvSpPr>
            <a:spLocks noGrp="1"/>
          </p:cNvSpPr>
          <p:nvPr>
            <p:ph type="title"/>
          </p:nvPr>
        </p:nvSpPr>
        <p:spPr>
          <a:xfrm>
            <a:off x="0" y="0"/>
            <a:ext cx="10515600" cy="829297"/>
          </a:xfrm>
        </p:spPr>
        <p:txBody>
          <a:bodyPr>
            <a:normAutofit/>
          </a:bodyPr>
          <a:lstStyle/>
          <a:p>
            <a:r>
              <a:rPr lang="en-US" sz="3600" dirty="0">
                <a:latin typeface="Arial" panose="020B0604020202020204" pitchFamily="34" charset="0"/>
                <a:cs typeface="Arial" panose="020B0604020202020204" pitchFamily="34" charset="0"/>
              </a:rPr>
              <a:t>Pyrene in materials </a:t>
            </a:r>
          </a:p>
        </p:txBody>
      </p:sp>
      <p:graphicFrame>
        <p:nvGraphicFramePr>
          <p:cNvPr id="26" name="Object 25">
            <a:extLst>
              <a:ext uri="{FF2B5EF4-FFF2-40B4-BE49-F238E27FC236}">
                <a16:creationId xmlns:a16="http://schemas.microsoft.com/office/drawing/2014/main" id="{6D84E52F-3710-44EF-B408-875DF016FEAB}"/>
              </a:ext>
            </a:extLst>
          </p:cNvPr>
          <p:cNvGraphicFramePr>
            <a:graphicFrameLocks noChangeAspect="1"/>
          </p:cNvGraphicFramePr>
          <p:nvPr>
            <p:extLst>
              <p:ext uri="{D42A27DB-BD31-4B8C-83A1-F6EECF244321}">
                <p14:modId xmlns:p14="http://schemas.microsoft.com/office/powerpoint/2010/main" val="321880631"/>
              </p:ext>
            </p:extLst>
          </p:nvPr>
        </p:nvGraphicFramePr>
        <p:xfrm>
          <a:off x="4738062" y="1215772"/>
          <a:ext cx="2544762" cy="2263775"/>
        </p:xfrm>
        <a:graphic>
          <a:graphicData uri="http://schemas.openxmlformats.org/presentationml/2006/ole">
            <mc:AlternateContent xmlns:mc="http://schemas.openxmlformats.org/markup-compatibility/2006">
              <mc:Choice xmlns:v="urn:schemas-microsoft-com:vml" Requires="v">
                <p:oleObj spid="_x0000_s4105" name="CS ChemDraw Drawing" r:id="rId6" imgW="2545056" imgH="2263140" progId="ChemDraw.Document.6.0">
                  <p:embed/>
                </p:oleObj>
              </mc:Choice>
              <mc:Fallback>
                <p:oleObj name="CS ChemDraw Drawing" r:id="rId6" imgW="2545056" imgH="2263140" progId="ChemDraw.Document.6.0">
                  <p:embed/>
                  <p:pic>
                    <p:nvPicPr>
                      <p:cNvPr id="4" name="Object 3">
                        <a:extLst>
                          <a:ext uri="{FF2B5EF4-FFF2-40B4-BE49-F238E27FC236}">
                            <a16:creationId xmlns:a16="http://schemas.microsoft.com/office/drawing/2014/main" id="{FE36CECF-2F9F-48AA-AE3C-DB8C7992CCD9}"/>
                          </a:ext>
                        </a:extLst>
                      </p:cNvPr>
                      <p:cNvPicPr/>
                      <p:nvPr/>
                    </p:nvPicPr>
                    <p:blipFill>
                      <a:blip r:embed="rId7"/>
                      <a:stretch>
                        <a:fillRect/>
                      </a:stretch>
                    </p:blipFill>
                    <p:spPr>
                      <a:xfrm>
                        <a:off x="4738062" y="1215772"/>
                        <a:ext cx="2544762" cy="2263775"/>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7197D002-2A64-4681-9B11-8C4479EA1855}"/>
              </a:ext>
            </a:extLst>
          </p:cNvPr>
          <p:cNvSpPr txBox="1"/>
          <p:nvPr/>
        </p:nvSpPr>
        <p:spPr>
          <a:xfrm>
            <a:off x="4769917" y="3479547"/>
            <a:ext cx="348374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Liu et al., Org. Electron. 2009, 256.</a:t>
            </a:r>
          </a:p>
        </p:txBody>
      </p:sp>
      <p:sp>
        <p:nvSpPr>
          <p:cNvPr id="25" name="TextBox 24">
            <a:extLst>
              <a:ext uri="{FF2B5EF4-FFF2-40B4-BE49-F238E27FC236}">
                <a16:creationId xmlns:a16="http://schemas.microsoft.com/office/drawing/2014/main" id="{01EACEC0-1AFE-4F99-A183-50DDA421FBF3}"/>
              </a:ext>
            </a:extLst>
          </p:cNvPr>
          <p:cNvSpPr txBox="1"/>
          <p:nvPr/>
        </p:nvSpPr>
        <p:spPr>
          <a:xfrm>
            <a:off x="505479" y="1482020"/>
            <a:ext cx="3569327"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Uses pyrene as the core for a semiconducting material in OFET due to its fluorescence.</a:t>
            </a:r>
          </a:p>
        </p:txBody>
      </p:sp>
      <p:sp>
        <p:nvSpPr>
          <p:cNvPr id="29" name="TextBox 28">
            <a:extLst>
              <a:ext uri="{FF2B5EF4-FFF2-40B4-BE49-F238E27FC236}">
                <a16:creationId xmlns:a16="http://schemas.microsoft.com/office/drawing/2014/main" id="{62101EF4-3E85-4D97-B193-F8718B8F9DBF}"/>
              </a:ext>
            </a:extLst>
          </p:cNvPr>
          <p:cNvSpPr txBox="1"/>
          <p:nvPr/>
        </p:nvSpPr>
        <p:spPr>
          <a:xfrm>
            <a:off x="4467935" y="4556626"/>
            <a:ext cx="3337564"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Uses pyrene to tune fluorescence of the molecule in OLED.</a:t>
            </a:r>
          </a:p>
        </p:txBody>
      </p:sp>
      <p:pic>
        <p:nvPicPr>
          <p:cNvPr id="28" name="Picture 27">
            <a:extLst>
              <a:ext uri="{FF2B5EF4-FFF2-40B4-BE49-F238E27FC236}">
                <a16:creationId xmlns:a16="http://schemas.microsoft.com/office/drawing/2014/main" id="{048F9959-7759-4040-932D-86770C7FF2B8}"/>
              </a:ext>
            </a:extLst>
          </p:cNvPr>
          <p:cNvPicPr>
            <a:picLocks noChangeAspect="1"/>
          </p:cNvPicPr>
          <p:nvPr/>
        </p:nvPicPr>
        <p:blipFill>
          <a:blip r:embed="rId8"/>
          <a:stretch>
            <a:fillRect/>
          </a:stretch>
        </p:blipFill>
        <p:spPr>
          <a:xfrm>
            <a:off x="13140964" y="738404"/>
            <a:ext cx="2736450" cy="2859783"/>
          </a:xfrm>
          <a:prstGeom prst="rect">
            <a:avLst/>
          </a:prstGeom>
          <a:ln>
            <a:solidFill>
              <a:srgbClr val="FF0000"/>
            </a:solidFill>
          </a:ln>
        </p:spPr>
      </p:pic>
      <p:sp>
        <p:nvSpPr>
          <p:cNvPr id="31" name="TextBox 30">
            <a:extLst>
              <a:ext uri="{FF2B5EF4-FFF2-40B4-BE49-F238E27FC236}">
                <a16:creationId xmlns:a16="http://schemas.microsoft.com/office/drawing/2014/main" id="{D470BAD8-4B27-4D60-9BFC-0F0FFB3C3347}"/>
              </a:ext>
            </a:extLst>
          </p:cNvPr>
          <p:cNvSpPr txBox="1"/>
          <p:nvPr/>
        </p:nvSpPr>
        <p:spPr>
          <a:xfrm>
            <a:off x="8253659" y="1465370"/>
            <a:ext cx="3337564"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Uses the interaction between </a:t>
            </a:r>
            <a:r>
              <a:rPr lang="en-US" sz="2000" dirty="0" err="1">
                <a:latin typeface="Arial" panose="020B0604020202020204" pitchFamily="34" charset="0"/>
                <a:cs typeface="Arial" panose="020B0604020202020204" pitchFamily="34" charset="0"/>
              </a:rPr>
              <a:t>pyrene</a:t>
            </a:r>
            <a:r>
              <a:rPr lang="en-US" sz="2000" dirty="0">
                <a:latin typeface="Arial" panose="020B0604020202020204" pitchFamily="34" charset="0"/>
                <a:cs typeface="Arial" panose="020B0604020202020204" pitchFamily="34" charset="0"/>
              </a:rPr>
              <a:t> and NO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as an optical sensor for Na</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detection.</a:t>
            </a:r>
          </a:p>
        </p:txBody>
      </p:sp>
      <p:sp>
        <p:nvSpPr>
          <p:cNvPr id="32" name="TextBox 31">
            <a:extLst>
              <a:ext uri="{FF2B5EF4-FFF2-40B4-BE49-F238E27FC236}">
                <a16:creationId xmlns:a16="http://schemas.microsoft.com/office/drawing/2014/main" id="{9C4B00BF-F41C-4155-8AB1-40D47B85D2EE}"/>
              </a:ext>
            </a:extLst>
          </p:cNvPr>
          <p:cNvSpPr txBox="1"/>
          <p:nvPr/>
        </p:nvSpPr>
        <p:spPr>
          <a:xfrm>
            <a:off x="8570886" y="5580212"/>
            <a:ext cx="362111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Aoki et al., Chem. </a:t>
            </a:r>
            <a:r>
              <a:rPr lang="en-US" sz="1200" dirty="0" err="1">
                <a:latin typeface="Arial" panose="020B0604020202020204" pitchFamily="34" charset="0"/>
                <a:cs typeface="Arial" panose="020B0604020202020204" pitchFamily="34" charset="0"/>
              </a:rPr>
              <a:t>Commun</a:t>
            </a:r>
            <a:r>
              <a:rPr lang="en-US" sz="1200" dirty="0">
                <a:latin typeface="Arial" panose="020B0604020202020204" pitchFamily="34" charset="0"/>
                <a:cs typeface="Arial" panose="020B0604020202020204" pitchFamily="34" charset="0"/>
              </a:rPr>
              <a:t>. 1992, 730</a:t>
            </a:r>
          </a:p>
        </p:txBody>
      </p:sp>
      <p:sp>
        <p:nvSpPr>
          <p:cNvPr id="2" name="Slide Number Placeholder 1">
            <a:extLst>
              <a:ext uri="{FF2B5EF4-FFF2-40B4-BE49-F238E27FC236}">
                <a16:creationId xmlns:a16="http://schemas.microsoft.com/office/drawing/2014/main" id="{C3933645-4E3D-4AB0-BA0E-9D4108304335}"/>
              </a:ext>
            </a:extLst>
          </p:cNvPr>
          <p:cNvSpPr>
            <a:spLocks noGrp="1"/>
          </p:cNvSpPr>
          <p:nvPr>
            <p:ph type="sldNum" sz="quarter" idx="12"/>
          </p:nvPr>
        </p:nvSpPr>
        <p:spPr/>
        <p:txBody>
          <a:bodyPr/>
          <a:lstStyle/>
          <a:p>
            <a:fld id="{EA4F6970-68C5-4F59-A640-49707B823614}" type="slidenum">
              <a:rPr lang="en-US" smtClean="0"/>
              <a:t>5</a:t>
            </a:fld>
            <a:endParaRPr lang="en-US"/>
          </a:p>
        </p:txBody>
      </p:sp>
      <p:sp>
        <p:nvSpPr>
          <p:cNvPr id="3" name="TextBox 2"/>
          <p:cNvSpPr txBox="1"/>
          <p:nvPr/>
        </p:nvSpPr>
        <p:spPr>
          <a:xfrm>
            <a:off x="12392889" y="4114484"/>
            <a:ext cx="3550920" cy="646331"/>
          </a:xfrm>
          <a:prstGeom prst="rect">
            <a:avLst/>
          </a:prstGeom>
          <a:noFill/>
        </p:spPr>
        <p:txBody>
          <a:bodyPr wrap="square" rtlCol="0">
            <a:spAutoFit/>
          </a:bodyPr>
          <a:lstStyle/>
          <a:p>
            <a:r>
              <a:rPr lang="en-US" dirty="0">
                <a:solidFill>
                  <a:srgbClr val="FF0000"/>
                </a:solidFill>
              </a:rPr>
              <a:t>Draw this structure so you can </a:t>
            </a:r>
            <a:r>
              <a:rPr lang="en-US" dirty="0" err="1">
                <a:solidFill>
                  <a:srgbClr val="FF0000"/>
                </a:solidFill>
              </a:rPr>
              <a:t>pyrene</a:t>
            </a:r>
            <a:r>
              <a:rPr lang="en-US" dirty="0">
                <a:solidFill>
                  <a:srgbClr val="FF0000"/>
                </a:solidFill>
              </a:rPr>
              <a:t> blue</a:t>
            </a:r>
          </a:p>
        </p:txBody>
      </p:sp>
      <p:graphicFrame>
        <p:nvGraphicFramePr>
          <p:cNvPr id="14" name="Object 13">
            <a:extLst>
              <a:ext uri="{FF2B5EF4-FFF2-40B4-BE49-F238E27FC236}">
                <a16:creationId xmlns:a16="http://schemas.microsoft.com/office/drawing/2014/main" id="{F202C153-5EA1-4C45-B031-B25F552EC5B4}"/>
              </a:ext>
            </a:extLst>
          </p:cNvPr>
          <p:cNvGraphicFramePr>
            <a:graphicFrameLocks noChangeAspect="1"/>
          </p:cNvGraphicFramePr>
          <p:nvPr>
            <p:extLst>
              <p:ext uri="{D42A27DB-BD31-4B8C-83A1-F6EECF244321}">
                <p14:modId xmlns:p14="http://schemas.microsoft.com/office/powerpoint/2010/main" val="854778287"/>
              </p:ext>
            </p:extLst>
          </p:nvPr>
        </p:nvGraphicFramePr>
        <p:xfrm>
          <a:off x="8701220" y="2858456"/>
          <a:ext cx="2722518" cy="2627270"/>
        </p:xfrm>
        <a:graphic>
          <a:graphicData uri="http://schemas.openxmlformats.org/presentationml/2006/ole">
            <mc:AlternateContent xmlns:mc="http://schemas.openxmlformats.org/markup-compatibility/2006">
              <mc:Choice xmlns:v="urn:schemas-microsoft-com:vml" Requires="v">
                <p:oleObj spid="_x0000_s4106" name="CS ChemDraw Drawing" r:id="rId9" imgW="2178777" imgH="2101149" progId="ChemDraw.Document.6.0">
                  <p:embed/>
                </p:oleObj>
              </mc:Choice>
              <mc:Fallback>
                <p:oleObj name="CS ChemDraw Drawing" r:id="rId9" imgW="2178777" imgH="2101149" progId="ChemDraw.Document.6.0">
                  <p:embed/>
                  <p:pic>
                    <p:nvPicPr>
                      <p:cNvPr id="26" name="Object 25">
                        <a:extLst>
                          <a:ext uri="{FF2B5EF4-FFF2-40B4-BE49-F238E27FC236}">
                            <a16:creationId xmlns:a16="http://schemas.microsoft.com/office/drawing/2014/main" id="{6D84E52F-3710-44EF-B408-875DF016FEAB}"/>
                          </a:ext>
                        </a:extLst>
                      </p:cNvPr>
                      <p:cNvPicPr/>
                      <p:nvPr/>
                    </p:nvPicPr>
                    <p:blipFill>
                      <a:blip r:embed="rId10"/>
                      <a:stretch>
                        <a:fillRect/>
                      </a:stretch>
                    </p:blipFill>
                    <p:spPr>
                      <a:xfrm>
                        <a:off x="8701220" y="2858456"/>
                        <a:ext cx="2722518" cy="2627270"/>
                      </a:xfrm>
                      <a:prstGeom prst="rect">
                        <a:avLst/>
                      </a:prstGeom>
                    </p:spPr>
                  </p:pic>
                </p:oleObj>
              </mc:Fallback>
            </mc:AlternateContent>
          </a:graphicData>
        </a:graphic>
      </p:graphicFrame>
    </p:spTree>
    <p:extLst>
      <p:ext uri="{BB962C8B-B14F-4D97-AF65-F5344CB8AC3E}">
        <p14:creationId xmlns:p14="http://schemas.microsoft.com/office/powerpoint/2010/main" val="238047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1+#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25" grpId="0"/>
      <p:bldP spid="29"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E35F-634C-4581-887D-EDB0A7E42CBF}"/>
              </a:ext>
            </a:extLst>
          </p:cNvPr>
          <p:cNvSpPr>
            <a:spLocks noGrp="1"/>
          </p:cNvSpPr>
          <p:nvPr>
            <p:ph type="title"/>
          </p:nvPr>
        </p:nvSpPr>
        <p:spPr>
          <a:xfrm>
            <a:off x="0" y="0"/>
            <a:ext cx="10515600" cy="1014608"/>
          </a:xfrm>
        </p:spPr>
        <p:txBody>
          <a:bodyPr>
            <a:normAutofit/>
          </a:bodyPr>
          <a:lstStyle/>
          <a:p>
            <a:r>
              <a:rPr lang="en-US" sz="3600" dirty="0">
                <a:latin typeface="Arial" panose="020B0604020202020204" pitchFamily="34" charset="0"/>
                <a:cs typeface="Arial" panose="020B0604020202020204" pitchFamily="34" charset="0"/>
              </a:rPr>
              <a:t>Strategies for synthesis of functionalized pyrenes</a:t>
            </a:r>
          </a:p>
        </p:txBody>
      </p:sp>
      <p:graphicFrame>
        <p:nvGraphicFramePr>
          <p:cNvPr id="17" name="Object 16">
            <a:extLst>
              <a:ext uri="{FF2B5EF4-FFF2-40B4-BE49-F238E27FC236}">
                <a16:creationId xmlns:a16="http://schemas.microsoft.com/office/drawing/2014/main" id="{C2BD0BEF-2768-4DED-84FA-04A0F3BB269B}"/>
              </a:ext>
            </a:extLst>
          </p:cNvPr>
          <p:cNvGraphicFramePr>
            <a:graphicFrameLocks noChangeAspect="1"/>
          </p:cNvGraphicFramePr>
          <p:nvPr>
            <p:extLst>
              <p:ext uri="{D42A27DB-BD31-4B8C-83A1-F6EECF244321}">
                <p14:modId xmlns:p14="http://schemas.microsoft.com/office/powerpoint/2010/main" val="3287014144"/>
              </p:ext>
            </p:extLst>
          </p:nvPr>
        </p:nvGraphicFramePr>
        <p:xfrm>
          <a:off x="4092424" y="1676944"/>
          <a:ext cx="3975100" cy="4484687"/>
        </p:xfrm>
        <a:graphic>
          <a:graphicData uri="http://schemas.openxmlformats.org/presentationml/2006/ole">
            <mc:AlternateContent xmlns:mc="http://schemas.openxmlformats.org/markup-compatibility/2006">
              <mc:Choice xmlns:v="urn:schemas-microsoft-com:vml" Requires="v">
                <p:oleObj spid="_x0000_s5126" name="CS ChemDraw Drawing" r:id="rId4" imgW="1651641" imgH="1865061" progId="ChemDraw.Document.6.0">
                  <p:embed/>
                </p:oleObj>
              </mc:Choice>
              <mc:Fallback>
                <p:oleObj name="CS ChemDraw Drawing" r:id="rId4" imgW="1651641" imgH="1865061" progId="ChemDraw.Document.6.0">
                  <p:embed/>
                  <p:pic>
                    <p:nvPicPr>
                      <p:cNvPr id="0" name=""/>
                      <p:cNvPicPr/>
                      <p:nvPr/>
                    </p:nvPicPr>
                    <p:blipFill>
                      <a:blip r:embed="rId5"/>
                      <a:stretch>
                        <a:fillRect/>
                      </a:stretch>
                    </p:blipFill>
                    <p:spPr>
                      <a:xfrm>
                        <a:off x="4092424" y="1676944"/>
                        <a:ext cx="3975100" cy="44846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EB0133BB-25E7-4DC1-BA0F-561745F68C6F}"/>
              </a:ext>
            </a:extLst>
          </p:cNvPr>
          <p:cNvGraphicFramePr>
            <a:graphicFrameLocks noChangeAspect="1"/>
          </p:cNvGraphicFramePr>
          <p:nvPr>
            <p:extLst>
              <p:ext uri="{D42A27DB-BD31-4B8C-83A1-F6EECF244321}">
                <p14:modId xmlns:p14="http://schemas.microsoft.com/office/powerpoint/2010/main" val="179947525"/>
              </p:ext>
            </p:extLst>
          </p:nvPr>
        </p:nvGraphicFramePr>
        <p:xfrm>
          <a:off x="5368192" y="2864904"/>
          <a:ext cx="1633858" cy="2296330"/>
        </p:xfrm>
        <a:graphic>
          <a:graphicData uri="http://schemas.openxmlformats.org/presentationml/2006/ole">
            <mc:AlternateContent xmlns:mc="http://schemas.openxmlformats.org/markup-compatibility/2006">
              <mc:Choice xmlns:v="urn:schemas-microsoft-com:vml" Requires="v">
                <p:oleObj spid="_x0000_s5127" name="CS ChemDraw Drawing" r:id="rId6" imgW="696404" imgH="979433" progId="ChemDraw.Document.6.0">
                  <p:embed/>
                </p:oleObj>
              </mc:Choice>
              <mc:Fallback>
                <p:oleObj name="CS ChemDraw Drawing" r:id="rId6" imgW="696404" imgH="979433" progId="ChemDraw.Document.6.0">
                  <p:embed/>
                  <p:pic>
                    <p:nvPicPr>
                      <p:cNvPr id="0" name=""/>
                      <p:cNvPicPr/>
                      <p:nvPr/>
                    </p:nvPicPr>
                    <p:blipFill>
                      <a:blip r:embed="rId7"/>
                      <a:stretch>
                        <a:fillRect/>
                      </a:stretch>
                    </p:blipFill>
                    <p:spPr>
                      <a:xfrm>
                        <a:off x="5368192" y="2864904"/>
                        <a:ext cx="1633858" cy="229633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70A70776-D979-44EA-85CB-FA0ACE4B31B4}"/>
              </a:ext>
            </a:extLst>
          </p:cNvPr>
          <p:cNvSpPr txBox="1"/>
          <p:nvPr/>
        </p:nvSpPr>
        <p:spPr>
          <a:xfrm>
            <a:off x="4750020" y="6231158"/>
            <a:ext cx="2751266"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R=alkyl, aryl, alkoxy, X</a:t>
            </a:r>
          </a:p>
        </p:txBody>
      </p:sp>
      <p:sp>
        <p:nvSpPr>
          <p:cNvPr id="20" name="TextBox 19">
            <a:extLst>
              <a:ext uri="{FF2B5EF4-FFF2-40B4-BE49-F238E27FC236}">
                <a16:creationId xmlns:a16="http://schemas.microsoft.com/office/drawing/2014/main" id="{F05A67AE-2F6B-41A7-B324-E07CDA58843C}"/>
              </a:ext>
            </a:extLst>
          </p:cNvPr>
          <p:cNvSpPr txBox="1"/>
          <p:nvPr/>
        </p:nvSpPr>
        <p:spPr>
          <a:xfrm>
            <a:off x="4181291" y="1676944"/>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R</a:t>
            </a:r>
          </a:p>
        </p:txBody>
      </p:sp>
      <p:sp>
        <p:nvSpPr>
          <p:cNvPr id="3" name="Slide Number Placeholder 2">
            <a:extLst>
              <a:ext uri="{FF2B5EF4-FFF2-40B4-BE49-F238E27FC236}">
                <a16:creationId xmlns:a16="http://schemas.microsoft.com/office/drawing/2014/main" id="{03246027-9748-4BEC-8B05-5985D3E6E99D}"/>
              </a:ext>
            </a:extLst>
          </p:cNvPr>
          <p:cNvSpPr>
            <a:spLocks noGrp="1"/>
          </p:cNvSpPr>
          <p:nvPr>
            <p:ph type="sldNum" sz="quarter" idx="12"/>
          </p:nvPr>
        </p:nvSpPr>
        <p:spPr/>
        <p:txBody>
          <a:bodyPr/>
          <a:lstStyle/>
          <a:p>
            <a:fld id="{EA4F6970-68C5-4F59-A640-49707B823614}" type="slidenum">
              <a:rPr lang="en-US" smtClean="0"/>
              <a:t>6</a:t>
            </a:fld>
            <a:endParaRPr lang="en-US"/>
          </a:p>
        </p:txBody>
      </p:sp>
      <p:sp>
        <p:nvSpPr>
          <p:cNvPr id="4" name="TextBox 3">
            <a:extLst>
              <a:ext uri="{FF2B5EF4-FFF2-40B4-BE49-F238E27FC236}">
                <a16:creationId xmlns:a16="http://schemas.microsoft.com/office/drawing/2014/main" id="{F6521FCD-4E2C-4D8E-A61F-E93E7EB8ADB8}"/>
              </a:ext>
            </a:extLst>
          </p:cNvPr>
          <p:cNvSpPr txBox="1"/>
          <p:nvPr/>
        </p:nvSpPr>
        <p:spPr>
          <a:xfrm>
            <a:off x="4087780" y="1323196"/>
            <a:ext cx="369364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Functionalizing existing pyrene</a:t>
            </a:r>
          </a:p>
        </p:txBody>
      </p:sp>
      <p:sp>
        <p:nvSpPr>
          <p:cNvPr id="13" name="TextBox 12"/>
          <p:cNvSpPr txBox="1"/>
          <p:nvPr/>
        </p:nvSpPr>
        <p:spPr>
          <a:xfrm>
            <a:off x="4911173" y="1012555"/>
            <a:ext cx="309372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Strategy One</a:t>
            </a:r>
          </a:p>
        </p:txBody>
      </p:sp>
    </p:spTree>
    <p:extLst>
      <p:ext uri="{BB962C8B-B14F-4D97-AF65-F5344CB8AC3E}">
        <p14:creationId xmlns:p14="http://schemas.microsoft.com/office/powerpoint/2010/main" val="330919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heel(1)">
                                      <p:cBhvr>
                                        <p:cTn id="18" dur="2000"/>
                                        <p:tgtEl>
                                          <p:spTgt spid="20"/>
                                        </p:tgtEl>
                                      </p:cBhvr>
                                    </p:animEffect>
                                  </p:childTnLst>
                                </p:cTn>
                              </p:par>
                              <p:par>
                                <p:cTn id="19" presetID="21"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20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4"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D8848-270E-46F6-B7D0-02B3E4B27C38}"/>
              </a:ext>
            </a:extLst>
          </p:cNvPr>
          <p:cNvSpPr>
            <a:spLocks noGrp="1"/>
          </p:cNvSpPr>
          <p:nvPr>
            <p:ph type="title"/>
          </p:nvPr>
        </p:nvSpPr>
        <p:spPr>
          <a:xfrm>
            <a:off x="0" y="0"/>
            <a:ext cx="10515600" cy="696775"/>
          </a:xfrm>
        </p:spPr>
        <p:txBody>
          <a:bodyPr/>
          <a:lstStyle/>
          <a:p>
            <a:r>
              <a:rPr lang="en-US" dirty="0">
                <a:latin typeface="Arial" panose="020B0604020202020204" pitchFamily="34" charset="0"/>
                <a:cs typeface="Arial" panose="020B0604020202020204" pitchFamily="34" charset="0"/>
              </a:rPr>
              <a:t>HOMO/LUMO</a:t>
            </a:r>
          </a:p>
        </p:txBody>
      </p:sp>
      <p:graphicFrame>
        <p:nvGraphicFramePr>
          <p:cNvPr id="12" name="Object 11">
            <a:extLst>
              <a:ext uri="{FF2B5EF4-FFF2-40B4-BE49-F238E27FC236}">
                <a16:creationId xmlns:a16="http://schemas.microsoft.com/office/drawing/2014/main" id="{3D4564D8-BDC9-4D71-92AB-27E81ABA131F}"/>
              </a:ext>
            </a:extLst>
          </p:cNvPr>
          <p:cNvGraphicFramePr>
            <a:graphicFrameLocks noChangeAspect="1"/>
          </p:cNvGraphicFramePr>
          <p:nvPr>
            <p:extLst>
              <p:ext uri="{D42A27DB-BD31-4B8C-83A1-F6EECF244321}">
                <p14:modId xmlns:p14="http://schemas.microsoft.com/office/powerpoint/2010/main" val="2061472451"/>
              </p:ext>
            </p:extLst>
          </p:nvPr>
        </p:nvGraphicFramePr>
        <p:xfrm>
          <a:off x="6816028" y="1771288"/>
          <a:ext cx="3908147" cy="4352255"/>
        </p:xfrm>
        <a:graphic>
          <a:graphicData uri="http://schemas.openxmlformats.org/presentationml/2006/ole">
            <mc:AlternateContent xmlns:mc="http://schemas.openxmlformats.org/markup-compatibility/2006">
              <mc:Choice xmlns:v="urn:schemas-microsoft-com:vml" Requires="v">
                <p:oleObj spid="_x0000_s6150" name="CS ChemDraw Drawing" r:id="rId4" imgW="1676104" imgH="1866637" progId="ChemDraw.Document.6.0">
                  <p:embed/>
                </p:oleObj>
              </mc:Choice>
              <mc:Fallback>
                <p:oleObj name="CS ChemDraw Drawing" r:id="rId4" imgW="1676104" imgH="1866637" progId="ChemDraw.Document.6.0">
                  <p:embed/>
                  <p:pic>
                    <p:nvPicPr>
                      <p:cNvPr id="0" name="Object 4"/>
                      <p:cNvPicPr>
                        <a:picLocks noChangeAspect="1" noChangeArrowheads="1"/>
                      </p:cNvPicPr>
                      <p:nvPr/>
                    </p:nvPicPr>
                    <p:blipFill>
                      <a:blip r:embed="rId5"/>
                      <a:srcRect/>
                      <a:stretch>
                        <a:fillRect/>
                      </a:stretch>
                    </p:blipFill>
                    <p:spPr bwMode="auto">
                      <a:xfrm>
                        <a:off x="6816028" y="1771288"/>
                        <a:ext cx="3908147" cy="4352255"/>
                      </a:xfrm>
                      <a:prstGeom prst="rect">
                        <a:avLst/>
                      </a:prstGeom>
                      <a:noFill/>
                    </p:spPr>
                  </p:pic>
                </p:oleObj>
              </mc:Fallback>
            </mc:AlternateContent>
          </a:graphicData>
        </a:graphic>
      </p:graphicFrame>
      <p:pic>
        <p:nvPicPr>
          <p:cNvPr id="5" name="Picture 4">
            <a:extLst>
              <a:ext uri="{FF2B5EF4-FFF2-40B4-BE49-F238E27FC236}">
                <a16:creationId xmlns:a16="http://schemas.microsoft.com/office/drawing/2014/main" id="{70DD0E6C-EAAC-4284-9496-5276E78EDED4}"/>
              </a:ext>
            </a:extLst>
          </p:cNvPr>
          <p:cNvPicPr>
            <a:picLocks noChangeAspect="1"/>
          </p:cNvPicPr>
          <p:nvPr/>
        </p:nvPicPr>
        <p:blipFill>
          <a:blip r:embed="rId6"/>
          <a:stretch>
            <a:fillRect/>
          </a:stretch>
        </p:blipFill>
        <p:spPr>
          <a:xfrm>
            <a:off x="1588425" y="3821697"/>
            <a:ext cx="3262785" cy="2217564"/>
          </a:xfrm>
          <a:prstGeom prst="rect">
            <a:avLst/>
          </a:prstGeom>
        </p:spPr>
      </p:pic>
      <p:sp>
        <p:nvSpPr>
          <p:cNvPr id="14" name="TextBox 13">
            <a:extLst>
              <a:ext uri="{FF2B5EF4-FFF2-40B4-BE49-F238E27FC236}">
                <a16:creationId xmlns:a16="http://schemas.microsoft.com/office/drawing/2014/main" id="{B309CA61-1A1F-4754-8C6C-1F1E03F2659F}"/>
              </a:ext>
            </a:extLst>
          </p:cNvPr>
          <p:cNvSpPr txBox="1"/>
          <p:nvPr/>
        </p:nvSpPr>
        <p:spPr>
          <a:xfrm>
            <a:off x="1565753" y="6085965"/>
            <a:ext cx="343178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Sadeghi et al., </a:t>
            </a:r>
            <a:r>
              <a:rPr lang="it-IT" sz="1200" dirty="0">
                <a:latin typeface="Arial" panose="020B0604020202020204" pitchFamily="34" charset="0"/>
                <a:cs typeface="Arial" panose="020B0604020202020204" pitchFamily="34" charset="0"/>
              </a:rPr>
              <a:t>Nano Lett. 2017, 4611</a:t>
            </a:r>
            <a:endParaRPr lang="en-US" sz="12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BC3DB6E8-17E7-4168-835E-D2679B1EAF21}"/>
              </a:ext>
            </a:extLst>
          </p:cNvPr>
          <p:cNvGraphicFramePr>
            <a:graphicFrameLocks noChangeAspect="1"/>
          </p:cNvGraphicFramePr>
          <p:nvPr>
            <p:extLst>
              <p:ext uri="{D42A27DB-BD31-4B8C-83A1-F6EECF244321}">
                <p14:modId xmlns:p14="http://schemas.microsoft.com/office/powerpoint/2010/main" val="1019156157"/>
              </p:ext>
            </p:extLst>
          </p:nvPr>
        </p:nvGraphicFramePr>
        <p:xfrm>
          <a:off x="1204913" y="1635125"/>
          <a:ext cx="4273550" cy="1922463"/>
        </p:xfrm>
        <a:graphic>
          <a:graphicData uri="http://schemas.openxmlformats.org/presentationml/2006/ole">
            <mc:AlternateContent xmlns:mc="http://schemas.openxmlformats.org/markup-compatibility/2006">
              <mc:Choice xmlns:v="urn:schemas-microsoft-com:vml" Requires="v">
                <p:oleObj spid="_x0000_s6151" name="CS ChemDraw Drawing" r:id="rId7" imgW="2791929" imgH="1255723" progId="ChemDraw.Document.6.0">
                  <p:embed/>
                </p:oleObj>
              </mc:Choice>
              <mc:Fallback>
                <p:oleObj name="CS ChemDraw Drawing" r:id="rId7" imgW="2791929" imgH="1255723" progId="ChemDraw.Document.6.0">
                  <p:embed/>
                  <p:pic>
                    <p:nvPicPr>
                      <p:cNvPr id="0" name=""/>
                      <p:cNvPicPr/>
                      <p:nvPr/>
                    </p:nvPicPr>
                    <p:blipFill>
                      <a:blip r:embed="rId8"/>
                      <a:stretch>
                        <a:fillRect/>
                      </a:stretch>
                    </p:blipFill>
                    <p:spPr>
                      <a:xfrm>
                        <a:off x="1204913" y="1635125"/>
                        <a:ext cx="4273550" cy="1922463"/>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FDCA9076-6BE9-4657-9E31-B5D45E258E3D}"/>
              </a:ext>
            </a:extLst>
          </p:cNvPr>
          <p:cNvSpPr>
            <a:spLocks noGrp="1"/>
          </p:cNvSpPr>
          <p:nvPr>
            <p:ph type="sldNum" sz="quarter" idx="12"/>
          </p:nvPr>
        </p:nvSpPr>
        <p:spPr/>
        <p:txBody>
          <a:bodyPr/>
          <a:lstStyle/>
          <a:p>
            <a:fld id="{EA4F6970-68C5-4F59-A640-49707B823614}" type="slidenum">
              <a:rPr lang="en-US" smtClean="0"/>
              <a:t>7</a:t>
            </a:fld>
            <a:endParaRPr lang="en-US"/>
          </a:p>
        </p:txBody>
      </p:sp>
    </p:spTree>
    <p:extLst>
      <p:ext uri="{BB962C8B-B14F-4D97-AF65-F5344CB8AC3E}">
        <p14:creationId xmlns:p14="http://schemas.microsoft.com/office/powerpoint/2010/main" val="214877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93D2-40F3-487C-AFCE-513FC4822082}"/>
              </a:ext>
            </a:extLst>
          </p:cNvPr>
          <p:cNvSpPr>
            <a:spLocks noGrp="1"/>
          </p:cNvSpPr>
          <p:nvPr>
            <p:ph type="title"/>
          </p:nvPr>
        </p:nvSpPr>
        <p:spPr>
          <a:xfrm>
            <a:off x="0" y="0"/>
            <a:ext cx="10515600" cy="829297"/>
          </a:xfrm>
        </p:spPr>
        <p:txBody>
          <a:bodyPr>
            <a:normAutofit/>
          </a:bodyPr>
          <a:lstStyle/>
          <a:p>
            <a:r>
              <a:rPr lang="en-US" sz="3600" dirty="0">
                <a:latin typeface="Arial" panose="020B0604020202020204" pitchFamily="34" charset="0"/>
                <a:cs typeface="Arial" panose="020B0604020202020204" pitchFamily="34" charset="0"/>
              </a:rPr>
              <a:t>Summary of direct functionalization strategies</a:t>
            </a:r>
          </a:p>
        </p:txBody>
      </p:sp>
      <p:graphicFrame>
        <p:nvGraphicFramePr>
          <p:cNvPr id="3" name="Object 2">
            <a:extLst>
              <a:ext uri="{FF2B5EF4-FFF2-40B4-BE49-F238E27FC236}">
                <a16:creationId xmlns:a16="http://schemas.microsoft.com/office/drawing/2014/main" id="{B94206FF-D8E4-4A48-931E-6E2D93422A14}"/>
              </a:ext>
            </a:extLst>
          </p:cNvPr>
          <p:cNvGraphicFramePr>
            <a:graphicFrameLocks noChangeAspect="1"/>
          </p:cNvGraphicFramePr>
          <p:nvPr>
            <p:extLst>
              <p:ext uri="{D42A27DB-BD31-4B8C-83A1-F6EECF244321}">
                <p14:modId xmlns:p14="http://schemas.microsoft.com/office/powerpoint/2010/main" val="4288817412"/>
              </p:ext>
            </p:extLst>
          </p:nvPr>
        </p:nvGraphicFramePr>
        <p:xfrm>
          <a:off x="1622909" y="1164189"/>
          <a:ext cx="9718675" cy="3370262"/>
        </p:xfrm>
        <a:graphic>
          <a:graphicData uri="http://schemas.openxmlformats.org/presentationml/2006/ole">
            <mc:AlternateContent xmlns:mc="http://schemas.openxmlformats.org/markup-compatibility/2006">
              <mc:Choice xmlns:v="urn:schemas-microsoft-com:vml" Requires="v">
                <p:oleObj spid="_x0000_s7172" name="CS ChemDraw Drawing" r:id="rId4" imgW="5386970" imgH="1868214" progId="ChemDraw.Document.6.0">
                  <p:embed/>
                </p:oleObj>
              </mc:Choice>
              <mc:Fallback>
                <p:oleObj name="CS ChemDraw Drawing" r:id="rId4" imgW="5386970" imgH="1868214" progId="ChemDraw.Document.6.0">
                  <p:embed/>
                  <p:pic>
                    <p:nvPicPr>
                      <p:cNvPr id="0" name=""/>
                      <p:cNvPicPr/>
                      <p:nvPr/>
                    </p:nvPicPr>
                    <p:blipFill>
                      <a:blip r:embed="rId5"/>
                      <a:stretch>
                        <a:fillRect/>
                      </a:stretch>
                    </p:blipFill>
                    <p:spPr>
                      <a:xfrm>
                        <a:off x="1622909" y="1164189"/>
                        <a:ext cx="9718675" cy="3370262"/>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44B545A8-9B77-4CE4-A433-379D26AF429E}"/>
              </a:ext>
            </a:extLst>
          </p:cNvPr>
          <p:cNvSpPr>
            <a:spLocks noGrp="1"/>
          </p:cNvSpPr>
          <p:nvPr>
            <p:ph type="sldNum" sz="quarter" idx="12"/>
          </p:nvPr>
        </p:nvSpPr>
        <p:spPr/>
        <p:txBody>
          <a:bodyPr/>
          <a:lstStyle/>
          <a:p>
            <a:fld id="{EA4F6970-68C5-4F59-A640-49707B823614}" type="slidenum">
              <a:rPr lang="en-US" smtClean="0"/>
              <a:t>8</a:t>
            </a:fld>
            <a:endParaRPr lang="en-US"/>
          </a:p>
        </p:txBody>
      </p:sp>
      <p:sp>
        <p:nvSpPr>
          <p:cNvPr id="5" name="Content Placeholder 2">
            <a:extLst>
              <a:ext uri="{FF2B5EF4-FFF2-40B4-BE49-F238E27FC236}">
                <a16:creationId xmlns:a16="http://schemas.microsoft.com/office/drawing/2014/main" id="{2ED926FF-832E-4C72-82C7-1DB988350EF6}"/>
              </a:ext>
            </a:extLst>
          </p:cNvPr>
          <p:cNvSpPr txBox="1">
            <a:spLocks/>
          </p:cNvSpPr>
          <p:nvPr/>
        </p:nvSpPr>
        <p:spPr>
          <a:xfrm>
            <a:off x="771938" y="4757530"/>
            <a:ext cx="10515600" cy="10616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Difficulty or complex to selectively substitute any positions beyond first substitution. </a:t>
            </a:r>
          </a:p>
        </p:txBody>
      </p:sp>
    </p:spTree>
    <p:extLst>
      <p:ext uri="{BB962C8B-B14F-4D97-AF65-F5344CB8AC3E}">
        <p14:creationId xmlns:p14="http://schemas.microsoft.com/office/powerpoint/2010/main" val="77133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20B7-8471-4E65-9B29-B14DC7B47F9A}"/>
              </a:ext>
            </a:extLst>
          </p:cNvPr>
          <p:cNvSpPr>
            <a:spLocks noGrp="1"/>
          </p:cNvSpPr>
          <p:nvPr>
            <p:ph type="title"/>
          </p:nvPr>
        </p:nvSpPr>
        <p:spPr>
          <a:xfrm>
            <a:off x="0" y="1"/>
            <a:ext cx="10515600" cy="762000"/>
          </a:xfrm>
        </p:spPr>
        <p:txBody>
          <a:bodyPr>
            <a:normAutofit/>
          </a:bodyPr>
          <a:lstStyle/>
          <a:p>
            <a:r>
              <a:rPr lang="en-US" sz="3600" dirty="0">
                <a:latin typeface="Arial" panose="020B0604020202020204" pitchFamily="34" charset="0"/>
                <a:cs typeface="Arial" panose="020B0604020202020204" pitchFamily="34" charset="0"/>
              </a:rPr>
              <a:t>Strategy one: direct functionalization</a:t>
            </a:r>
          </a:p>
        </p:txBody>
      </p:sp>
      <p:graphicFrame>
        <p:nvGraphicFramePr>
          <p:cNvPr id="3" name="Object 2">
            <a:extLst>
              <a:ext uri="{FF2B5EF4-FFF2-40B4-BE49-F238E27FC236}">
                <a16:creationId xmlns:a16="http://schemas.microsoft.com/office/drawing/2014/main" id="{44B45B43-E9B0-4E18-9D2F-3FF6422E4452}"/>
              </a:ext>
            </a:extLst>
          </p:cNvPr>
          <p:cNvGraphicFramePr>
            <a:graphicFrameLocks noChangeAspect="1"/>
          </p:cNvGraphicFramePr>
          <p:nvPr>
            <p:extLst>
              <p:ext uri="{D42A27DB-BD31-4B8C-83A1-F6EECF244321}">
                <p14:modId xmlns:p14="http://schemas.microsoft.com/office/powerpoint/2010/main" val="1529025918"/>
              </p:ext>
            </p:extLst>
          </p:nvPr>
        </p:nvGraphicFramePr>
        <p:xfrm>
          <a:off x="620797" y="1048732"/>
          <a:ext cx="2936875" cy="2052638"/>
        </p:xfrm>
        <a:graphic>
          <a:graphicData uri="http://schemas.openxmlformats.org/presentationml/2006/ole">
            <mc:AlternateContent xmlns:mc="http://schemas.openxmlformats.org/markup-compatibility/2006">
              <mc:Choice xmlns:v="urn:schemas-microsoft-com:vml" Requires="v">
                <p:oleObj spid="_x0000_s8220" name="CS ChemDraw Drawing" r:id="rId4" imgW="1836576" imgH="1283069" progId="ChemDraw.Document.6.0">
                  <p:embed/>
                </p:oleObj>
              </mc:Choice>
              <mc:Fallback>
                <p:oleObj name="CS ChemDraw Drawing" r:id="rId4" imgW="1836576" imgH="1283069" progId="ChemDraw.Document.6.0">
                  <p:embed/>
                  <p:pic>
                    <p:nvPicPr>
                      <p:cNvPr id="3" name="Object 2">
                        <a:extLst>
                          <a:ext uri="{FF2B5EF4-FFF2-40B4-BE49-F238E27FC236}">
                            <a16:creationId xmlns:a16="http://schemas.microsoft.com/office/drawing/2014/main" id="{44B45B43-E9B0-4E18-9D2F-3FF6422E4452}"/>
                          </a:ext>
                        </a:extLst>
                      </p:cNvPr>
                      <p:cNvPicPr/>
                      <p:nvPr/>
                    </p:nvPicPr>
                    <p:blipFill>
                      <a:blip r:embed="rId5"/>
                      <a:stretch>
                        <a:fillRect/>
                      </a:stretch>
                    </p:blipFill>
                    <p:spPr>
                      <a:xfrm>
                        <a:off x="620797" y="1048732"/>
                        <a:ext cx="2936875" cy="2052638"/>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42B9608A-D342-460D-B53A-844E53AB9985}"/>
              </a:ext>
            </a:extLst>
          </p:cNvPr>
          <p:cNvSpPr txBox="1"/>
          <p:nvPr/>
        </p:nvSpPr>
        <p:spPr>
          <a:xfrm>
            <a:off x="61205" y="3008283"/>
            <a:ext cx="4432312"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Grimshaw et al., </a:t>
            </a:r>
            <a:r>
              <a:rPr lang="en-US" sz="1200" i="1" dirty="0">
                <a:latin typeface="Arial" panose="020B0604020202020204" pitchFamily="34" charset="0"/>
                <a:cs typeface="Arial" panose="020B0604020202020204" pitchFamily="34" charset="0"/>
              </a:rPr>
              <a:t>J. Chem. Soc., Perkin Trans.</a:t>
            </a:r>
            <a:r>
              <a:rPr lang="en-US" sz="1200" dirty="0">
                <a:latin typeface="Arial" panose="020B0604020202020204" pitchFamily="34" charset="0"/>
                <a:cs typeface="Arial" panose="020B0604020202020204" pitchFamily="34" charset="0"/>
              </a:rPr>
              <a:t> 1972, 1622</a:t>
            </a:r>
          </a:p>
        </p:txBody>
      </p:sp>
      <p:sp>
        <p:nvSpPr>
          <p:cNvPr id="4" name="Slide Number Placeholder 3">
            <a:extLst>
              <a:ext uri="{FF2B5EF4-FFF2-40B4-BE49-F238E27FC236}">
                <a16:creationId xmlns:a16="http://schemas.microsoft.com/office/drawing/2014/main" id="{078AF402-9528-4283-98F4-1EEC3E16692B}"/>
              </a:ext>
            </a:extLst>
          </p:cNvPr>
          <p:cNvSpPr>
            <a:spLocks noGrp="1"/>
          </p:cNvSpPr>
          <p:nvPr>
            <p:ph type="sldNum" sz="quarter" idx="12"/>
          </p:nvPr>
        </p:nvSpPr>
        <p:spPr/>
        <p:txBody>
          <a:bodyPr/>
          <a:lstStyle/>
          <a:p>
            <a:fld id="{EA4F6970-68C5-4F59-A640-49707B823614}" type="slidenum">
              <a:rPr lang="en-US" smtClean="0"/>
              <a:t>9</a:t>
            </a:fld>
            <a:endParaRPr lang="en-US"/>
          </a:p>
        </p:txBody>
      </p:sp>
      <p:graphicFrame>
        <p:nvGraphicFramePr>
          <p:cNvPr id="17" name="Object 16">
            <a:extLst>
              <a:ext uri="{FF2B5EF4-FFF2-40B4-BE49-F238E27FC236}">
                <a16:creationId xmlns:a16="http://schemas.microsoft.com/office/drawing/2014/main" id="{A9EFD8E2-BC88-47FB-8D6B-4BFC4DDC821E}"/>
              </a:ext>
            </a:extLst>
          </p:cNvPr>
          <p:cNvGraphicFramePr>
            <a:graphicFrameLocks noChangeAspect="1"/>
          </p:cNvGraphicFramePr>
          <p:nvPr>
            <p:extLst>
              <p:ext uri="{D42A27DB-BD31-4B8C-83A1-F6EECF244321}">
                <p14:modId xmlns:p14="http://schemas.microsoft.com/office/powerpoint/2010/main" val="945917295"/>
              </p:ext>
            </p:extLst>
          </p:nvPr>
        </p:nvGraphicFramePr>
        <p:xfrm>
          <a:off x="9743881" y="325051"/>
          <a:ext cx="1003300" cy="2330450"/>
        </p:xfrm>
        <a:graphic>
          <a:graphicData uri="http://schemas.openxmlformats.org/presentationml/2006/ole">
            <mc:AlternateContent xmlns:mc="http://schemas.openxmlformats.org/markup-compatibility/2006">
              <mc:Choice xmlns:v="urn:schemas-microsoft-com:vml" Requires="v">
                <p:oleObj spid="_x0000_s8221" name="CS ChemDraw Drawing" r:id="rId6" imgW="685728" imgH="1592399" progId="ChemDraw.Document.6.0">
                  <p:embed/>
                </p:oleObj>
              </mc:Choice>
              <mc:Fallback>
                <p:oleObj name="CS ChemDraw Drawing" r:id="rId6" imgW="685728" imgH="1592399" progId="ChemDraw.Document.6.0">
                  <p:embed/>
                  <p:pic>
                    <p:nvPicPr>
                      <p:cNvPr id="17" name="Object 16">
                        <a:extLst>
                          <a:ext uri="{FF2B5EF4-FFF2-40B4-BE49-F238E27FC236}">
                            <a16:creationId xmlns:a16="http://schemas.microsoft.com/office/drawing/2014/main" id="{A9EFD8E2-BC88-47FB-8D6B-4BFC4DDC821E}"/>
                          </a:ext>
                        </a:extLst>
                      </p:cNvPr>
                      <p:cNvPicPr/>
                      <p:nvPr/>
                    </p:nvPicPr>
                    <p:blipFill>
                      <a:blip r:embed="rId7"/>
                      <a:stretch>
                        <a:fillRect/>
                      </a:stretch>
                    </p:blipFill>
                    <p:spPr>
                      <a:xfrm>
                        <a:off x="9743881" y="325051"/>
                        <a:ext cx="1003300" cy="233045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65CA679D-1B43-489A-812B-194A5B3B5E38}"/>
              </a:ext>
            </a:extLst>
          </p:cNvPr>
          <p:cNvSpPr txBox="1"/>
          <p:nvPr/>
        </p:nvSpPr>
        <p:spPr>
          <a:xfrm>
            <a:off x="8349583" y="2733685"/>
            <a:ext cx="344993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Crawford et al., Chem. </a:t>
            </a:r>
            <a:r>
              <a:rPr lang="en-US" sz="1200" dirty="0" err="1">
                <a:latin typeface="Arial" panose="020B0604020202020204" pitchFamily="34" charset="0"/>
                <a:cs typeface="Arial" panose="020B0604020202020204" pitchFamily="34" charset="0"/>
              </a:rPr>
              <a:t>Commun</a:t>
            </a:r>
            <a:r>
              <a:rPr lang="en-US" sz="1200" dirty="0">
                <a:latin typeface="Arial" panose="020B0604020202020204" pitchFamily="34" charset="0"/>
                <a:cs typeface="Arial" panose="020B0604020202020204" pitchFamily="34" charset="0"/>
              </a:rPr>
              <a:t>.  2005, 2172</a:t>
            </a:r>
          </a:p>
        </p:txBody>
      </p:sp>
      <p:graphicFrame>
        <p:nvGraphicFramePr>
          <p:cNvPr id="19" name="Object 18">
            <a:extLst>
              <a:ext uri="{FF2B5EF4-FFF2-40B4-BE49-F238E27FC236}">
                <a16:creationId xmlns:a16="http://schemas.microsoft.com/office/drawing/2014/main" id="{8AF93642-83C5-4932-817C-815B8CE13FAC}"/>
              </a:ext>
            </a:extLst>
          </p:cNvPr>
          <p:cNvGraphicFramePr>
            <a:graphicFrameLocks noChangeAspect="1"/>
          </p:cNvGraphicFramePr>
          <p:nvPr>
            <p:extLst>
              <p:ext uri="{D42A27DB-BD31-4B8C-83A1-F6EECF244321}">
                <p14:modId xmlns:p14="http://schemas.microsoft.com/office/powerpoint/2010/main" val="1433334237"/>
              </p:ext>
            </p:extLst>
          </p:nvPr>
        </p:nvGraphicFramePr>
        <p:xfrm>
          <a:off x="3484733" y="3694375"/>
          <a:ext cx="1151625" cy="1623661"/>
        </p:xfrm>
        <a:graphic>
          <a:graphicData uri="http://schemas.openxmlformats.org/presentationml/2006/ole">
            <mc:AlternateContent xmlns:mc="http://schemas.openxmlformats.org/markup-compatibility/2006">
              <mc:Choice xmlns:v="urn:schemas-microsoft-com:vml" Requires="v">
                <p:oleObj spid="_x0000_s8222" name="CS ChemDraw Drawing" r:id="rId8" imgW="685728" imgH="969136" progId="ChemDraw.Document.6.0">
                  <p:embed/>
                </p:oleObj>
              </mc:Choice>
              <mc:Fallback>
                <p:oleObj name="CS ChemDraw Drawing" r:id="rId8" imgW="685728" imgH="969136" progId="ChemDraw.Document.6.0">
                  <p:embed/>
                  <p:pic>
                    <p:nvPicPr>
                      <p:cNvPr id="19" name="Object 18">
                        <a:extLst>
                          <a:ext uri="{FF2B5EF4-FFF2-40B4-BE49-F238E27FC236}">
                            <a16:creationId xmlns:a16="http://schemas.microsoft.com/office/drawing/2014/main" id="{8AF93642-83C5-4932-817C-815B8CE13FAC}"/>
                          </a:ext>
                        </a:extLst>
                      </p:cNvPr>
                      <p:cNvPicPr/>
                      <p:nvPr/>
                    </p:nvPicPr>
                    <p:blipFill>
                      <a:blip r:embed="rId9"/>
                      <a:stretch>
                        <a:fillRect/>
                      </a:stretch>
                    </p:blipFill>
                    <p:spPr>
                      <a:xfrm>
                        <a:off x="3484733" y="3694375"/>
                        <a:ext cx="1151625" cy="1623661"/>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04369937-C7F6-486D-87DC-226EAEC95900}"/>
              </a:ext>
            </a:extLst>
          </p:cNvPr>
          <p:cNvSpPr txBox="1"/>
          <p:nvPr/>
        </p:nvSpPr>
        <p:spPr>
          <a:xfrm>
            <a:off x="731538" y="5497539"/>
            <a:ext cx="3488271" cy="461665"/>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Streitwieser</a:t>
            </a:r>
            <a:r>
              <a:rPr lang="en-US" sz="1200" dirty="0">
                <a:latin typeface="Arial" panose="020B0604020202020204" pitchFamily="34" charset="0"/>
                <a:cs typeface="Arial" panose="020B0604020202020204" pitchFamily="34" charset="0"/>
              </a:rPr>
              <a:t> et al., </a:t>
            </a:r>
            <a:r>
              <a:rPr lang="pt-BR" sz="1200" dirty="0">
                <a:latin typeface="Arial" panose="020B0604020202020204" pitchFamily="34" charset="0"/>
                <a:cs typeface="Arial" panose="020B0604020202020204" pitchFamily="34" charset="0"/>
              </a:rPr>
              <a:t>J. Chem. Soc. </a:t>
            </a:r>
            <a:r>
              <a:rPr lang="en-US" sz="1200" dirty="0">
                <a:latin typeface="Arial" panose="020B0604020202020204" pitchFamily="34" charset="0"/>
                <a:cs typeface="Arial" panose="020B0604020202020204" pitchFamily="34" charset="0"/>
              </a:rPr>
              <a:t>Perkin Trans. 1 1997, 1201</a:t>
            </a:r>
          </a:p>
        </p:txBody>
      </p:sp>
      <p:graphicFrame>
        <p:nvGraphicFramePr>
          <p:cNvPr id="23" name="Object 22">
            <a:extLst>
              <a:ext uri="{FF2B5EF4-FFF2-40B4-BE49-F238E27FC236}">
                <a16:creationId xmlns:a16="http://schemas.microsoft.com/office/drawing/2014/main" id="{50C3CBFC-EC1D-414E-9A69-244BFE9D7002}"/>
              </a:ext>
            </a:extLst>
          </p:cNvPr>
          <p:cNvGraphicFramePr>
            <a:graphicFrameLocks noChangeAspect="1"/>
          </p:cNvGraphicFramePr>
          <p:nvPr>
            <p:extLst>
              <p:ext uri="{D42A27DB-BD31-4B8C-83A1-F6EECF244321}">
                <p14:modId xmlns:p14="http://schemas.microsoft.com/office/powerpoint/2010/main" val="3665952507"/>
              </p:ext>
            </p:extLst>
          </p:nvPr>
        </p:nvGraphicFramePr>
        <p:xfrm>
          <a:off x="4774535" y="4898493"/>
          <a:ext cx="979487" cy="1384300"/>
        </p:xfrm>
        <a:graphic>
          <a:graphicData uri="http://schemas.openxmlformats.org/presentationml/2006/ole">
            <mc:AlternateContent xmlns:mc="http://schemas.openxmlformats.org/markup-compatibility/2006">
              <mc:Choice xmlns:v="urn:schemas-microsoft-com:vml" Requires="v">
                <p:oleObj spid="_x0000_s8223" name="CS ChemDraw Drawing" r:id="rId10" imgW="685728" imgH="969424" progId="ChemDraw.Document.6.0">
                  <p:embed/>
                </p:oleObj>
              </mc:Choice>
              <mc:Fallback>
                <p:oleObj name="CS ChemDraw Drawing" r:id="rId10" imgW="685728" imgH="969424" progId="ChemDraw.Document.6.0">
                  <p:embed/>
                  <p:pic>
                    <p:nvPicPr>
                      <p:cNvPr id="23" name="Object 22">
                        <a:extLst>
                          <a:ext uri="{FF2B5EF4-FFF2-40B4-BE49-F238E27FC236}">
                            <a16:creationId xmlns:a16="http://schemas.microsoft.com/office/drawing/2014/main" id="{50C3CBFC-EC1D-414E-9A69-244BFE9D7002}"/>
                          </a:ext>
                        </a:extLst>
                      </p:cNvPr>
                      <p:cNvPicPr/>
                      <p:nvPr/>
                    </p:nvPicPr>
                    <p:blipFill>
                      <a:blip r:embed="rId11"/>
                      <a:stretch>
                        <a:fillRect/>
                      </a:stretch>
                    </p:blipFill>
                    <p:spPr>
                      <a:xfrm>
                        <a:off x="4774535" y="4898493"/>
                        <a:ext cx="979487" cy="1384300"/>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45346076-CF3B-4AF2-B6DB-0197A5615A6D}"/>
              </a:ext>
            </a:extLst>
          </p:cNvPr>
          <p:cNvSpPr txBox="1"/>
          <p:nvPr/>
        </p:nvSpPr>
        <p:spPr>
          <a:xfrm>
            <a:off x="4820194" y="6374676"/>
            <a:ext cx="3502647" cy="280312"/>
          </a:xfrm>
          <a:prstGeom prst="rect">
            <a:avLst/>
          </a:prstGeom>
          <a:noFill/>
        </p:spPr>
        <p:txBody>
          <a:bodyPr wrap="square" rtlCol="0">
            <a:spAutoFit/>
          </a:bodyPr>
          <a:lstStyle/>
          <a:p>
            <a:pPr algn="ctr"/>
            <a:r>
              <a:rPr lang="en-US" sz="1200" dirty="0" err="1">
                <a:latin typeface="Arial" panose="020B0604020202020204" pitchFamily="34" charset="0"/>
                <a:cs typeface="Arial" panose="020B0604020202020204" pitchFamily="34" charset="0"/>
              </a:rPr>
              <a:t>Filichev</a:t>
            </a:r>
            <a:r>
              <a:rPr lang="en-US" sz="1200" dirty="0">
                <a:latin typeface="Arial" panose="020B0604020202020204" pitchFamily="34" charset="0"/>
                <a:cs typeface="Arial" panose="020B0604020202020204" pitchFamily="34" charset="0"/>
              </a:rPr>
              <a:t> et al., Chem. Eur. J. 2008, 9968</a:t>
            </a:r>
          </a:p>
        </p:txBody>
      </p:sp>
      <p:sp>
        <p:nvSpPr>
          <p:cNvPr id="27" name="TextBox 26">
            <a:extLst>
              <a:ext uri="{FF2B5EF4-FFF2-40B4-BE49-F238E27FC236}">
                <a16:creationId xmlns:a16="http://schemas.microsoft.com/office/drawing/2014/main" id="{EE4AE470-44E9-483B-8A11-E256F83EB46D}"/>
              </a:ext>
            </a:extLst>
          </p:cNvPr>
          <p:cNvSpPr txBox="1"/>
          <p:nvPr/>
        </p:nvSpPr>
        <p:spPr>
          <a:xfrm>
            <a:off x="8742538" y="6061343"/>
            <a:ext cx="3449462" cy="276999"/>
          </a:xfrm>
          <a:prstGeom prst="rect">
            <a:avLst/>
          </a:prstGeom>
          <a:noFill/>
          <a:ln>
            <a:solidFill>
              <a:schemeClr val="bg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Mochida et al., </a:t>
            </a:r>
            <a:r>
              <a:rPr lang="de-DE" sz="1200" i="1" dirty="0">
                <a:latin typeface="Arial" panose="020B0604020202020204" pitchFamily="34" charset="0"/>
                <a:cs typeface="Arial" panose="020B0604020202020204" pitchFamily="34" charset="0"/>
              </a:rPr>
              <a:t>J. Am. Chem. Soc.</a:t>
            </a:r>
            <a:r>
              <a:rPr lang="de-DE" sz="1200" dirty="0">
                <a:latin typeface="Arial" panose="020B0604020202020204" pitchFamily="34" charset="0"/>
                <a:cs typeface="Arial" panose="020B0604020202020204" pitchFamily="34" charset="0"/>
              </a:rPr>
              <a:t> 2011, 10716</a:t>
            </a:r>
            <a:endParaRPr lang="en-US" sz="1200" dirty="0">
              <a:latin typeface="Arial" panose="020B0604020202020204" pitchFamily="34" charset="0"/>
              <a:cs typeface="Arial" panose="020B0604020202020204"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38416672"/>
              </p:ext>
            </p:extLst>
          </p:nvPr>
        </p:nvGraphicFramePr>
        <p:xfrm>
          <a:off x="5264278" y="668800"/>
          <a:ext cx="1470660" cy="2076626"/>
        </p:xfrm>
        <a:graphic>
          <a:graphicData uri="http://schemas.openxmlformats.org/presentationml/2006/ole">
            <mc:AlternateContent xmlns:mc="http://schemas.openxmlformats.org/markup-compatibility/2006">
              <mc:Choice xmlns:v="urn:schemas-microsoft-com:vml" Requires="v">
                <p:oleObj spid="_x0000_s8224" name="CS ChemDraw Drawing" r:id="rId12" imgW="685728" imgH="967697" progId="ChemDraw.Document.6.0">
                  <p:embed/>
                </p:oleObj>
              </mc:Choice>
              <mc:Fallback>
                <p:oleObj name="CS ChemDraw Drawing" r:id="rId12" imgW="685728" imgH="967697" progId="ChemDraw.Document.6.0">
                  <p:embed/>
                  <p:pic>
                    <p:nvPicPr>
                      <p:cNvPr id="0" name=""/>
                      <p:cNvPicPr/>
                      <p:nvPr/>
                    </p:nvPicPr>
                    <p:blipFill>
                      <a:blip r:embed="rId13"/>
                      <a:stretch>
                        <a:fillRect/>
                      </a:stretch>
                    </p:blipFill>
                    <p:spPr>
                      <a:xfrm>
                        <a:off x="5264278" y="668800"/>
                        <a:ext cx="1470660" cy="2076626"/>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8AF93642-83C5-4932-817C-815B8CE13FAC}"/>
              </a:ext>
            </a:extLst>
          </p:cNvPr>
          <p:cNvGraphicFramePr>
            <a:graphicFrameLocks noChangeAspect="1"/>
          </p:cNvGraphicFramePr>
          <p:nvPr>
            <p:extLst>
              <p:ext uri="{D42A27DB-BD31-4B8C-83A1-F6EECF244321}">
                <p14:modId xmlns:p14="http://schemas.microsoft.com/office/powerpoint/2010/main" val="3855037496"/>
              </p:ext>
            </p:extLst>
          </p:nvPr>
        </p:nvGraphicFramePr>
        <p:xfrm>
          <a:off x="0" y="3630159"/>
          <a:ext cx="3444875" cy="1701800"/>
        </p:xfrm>
        <a:graphic>
          <a:graphicData uri="http://schemas.openxmlformats.org/presentationml/2006/ole">
            <mc:AlternateContent xmlns:mc="http://schemas.openxmlformats.org/markup-compatibility/2006">
              <mc:Choice xmlns:v="urn:schemas-microsoft-com:vml" Requires="v">
                <p:oleObj spid="_x0000_s8225" name="CS ChemDraw Drawing" r:id="rId14" imgW="1964135" imgH="969185" progId="ChemDraw.Document.6.0">
                  <p:embed/>
                </p:oleObj>
              </mc:Choice>
              <mc:Fallback>
                <p:oleObj name="CS ChemDraw Drawing" r:id="rId14" imgW="1964135" imgH="969185" progId="ChemDraw.Document.6.0">
                  <p:embed/>
                  <p:pic>
                    <p:nvPicPr>
                      <p:cNvPr id="29" name="Object 28">
                        <a:extLst>
                          <a:ext uri="{FF2B5EF4-FFF2-40B4-BE49-F238E27FC236}">
                            <a16:creationId xmlns:a16="http://schemas.microsoft.com/office/drawing/2014/main" id="{8AF93642-83C5-4932-817C-815B8CE13FAC}"/>
                          </a:ext>
                        </a:extLst>
                      </p:cNvPr>
                      <p:cNvPicPr/>
                      <p:nvPr/>
                    </p:nvPicPr>
                    <p:blipFill>
                      <a:blip r:embed="rId15"/>
                      <a:stretch>
                        <a:fillRect/>
                      </a:stretch>
                    </p:blipFill>
                    <p:spPr>
                      <a:xfrm>
                        <a:off x="0" y="3630159"/>
                        <a:ext cx="3444875" cy="170180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50C3CBFC-EC1D-414E-9A69-244BFE9D7002}"/>
              </a:ext>
            </a:extLst>
          </p:cNvPr>
          <p:cNvGraphicFramePr>
            <a:graphicFrameLocks noChangeAspect="1"/>
          </p:cNvGraphicFramePr>
          <p:nvPr>
            <p:extLst>
              <p:ext uri="{D42A27DB-BD31-4B8C-83A1-F6EECF244321}">
                <p14:modId xmlns:p14="http://schemas.microsoft.com/office/powerpoint/2010/main" val="2808115114"/>
              </p:ext>
            </p:extLst>
          </p:nvPr>
        </p:nvGraphicFramePr>
        <p:xfrm>
          <a:off x="5804262" y="4558938"/>
          <a:ext cx="2349500" cy="1720850"/>
        </p:xfrm>
        <a:graphic>
          <a:graphicData uri="http://schemas.openxmlformats.org/presentationml/2006/ole">
            <mc:AlternateContent xmlns:mc="http://schemas.openxmlformats.org/markup-compatibility/2006">
              <mc:Choice xmlns:v="urn:schemas-microsoft-com:vml" Requires="v">
                <p:oleObj spid="_x0000_s8226" name="CS ChemDraw Drawing" r:id="rId16" imgW="1644144" imgH="1206850" progId="ChemDraw.Document.6.0">
                  <p:embed/>
                </p:oleObj>
              </mc:Choice>
              <mc:Fallback>
                <p:oleObj name="CS ChemDraw Drawing" r:id="rId16" imgW="1644144" imgH="1206850" progId="ChemDraw.Document.6.0">
                  <p:embed/>
                  <p:pic>
                    <p:nvPicPr>
                      <p:cNvPr id="23" name="Object 22">
                        <a:extLst>
                          <a:ext uri="{FF2B5EF4-FFF2-40B4-BE49-F238E27FC236}">
                            <a16:creationId xmlns:a16="http://schemas.microsoft.com/office/drawing/2014/main" id="{50C3CBFC-EC1D-414E-9A69-244BFE9D7002}"/>
                          </a:ext>
                        </a:extLst>
                      </p:cNvPr>
                      <p:cNvPicPr/>
                      <p:nvPr/>
                    </p:nvPicPr>
                    <p:blipFill>
                      <a:blip r:embed="rId17"/>
                      <a:stretch>
                        <a:fillRect/>
                      </a:stretch>
                    </p:blipFill>
                    <p:spPr>
                      <a:xfrm>
                        <a:off x="5804262" y="4558938"/>
                        <a:ext cx="2349500" cy="172085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C3CBFC-EC1D-414E-9A69-244BFE9D7002}"/>
              </a:ext>
            </a:extLst>
          </p:cNvPr>
          <p:cNvGraphicFramePr>
            <a:graphicFrameLocks noChangeAspect="1"/>
          </p:cNvGraphicFramePr>
          <p:nvPr>
            <p:extLst>
              <p:ext uri="{D42A27DB-BD31-4B8C-83A1-F6EECF244321}">
                <p14:modId xmlns:p14="http://schemas.microsoft.com/office/powerpoint/2010/main" val="1285390650"/>
              </p:ext>
            </p:extLst>
          </p:nvPr>
        </p:nvGraphicFramePr>
        <p:xfrm>
          <a:off x="5104946" y="9182914"/>
          <a:ext cx="4621213" cy="1760537"/>
        </p:xfrm>
        <a:graphic>
          <a:graphicData uri="http://schemas.openxmlformats.org/presentationml/2006/ole">
            <mc:AlternateContent xmlns:mc="http://schemas.openxmlformats.org/markup-compatibility/2006">
              <mc:Choice xmlns:v="urn:schemas-microsoft-com:vml" Requires="v">
                <p:oleObj spid="_x0000_s8227" name="CS ChemDraw Drawing" r:id="rId18" imgW="3236832" imgH="1232714" progId="ChemDraw.Document.6.0">
                  <p:embed/>
                </p:oleObj>
              </mc:Choice>
              <mc:Fallback>
                <p:oleObj name="CS ChemDraw Drawing" r:id="rId18" imgW="3236832" imgH="1232714" progId="ChemDraw.Document.6.0">
                  <p:embed/>
                  <p:pic>
                    <p:nvPicPr>
                      <p:cNvPr id="31" name="Object 30">
                        <a:extLst>
                          <a:ext uri="{FF2B5EF4-FFF2-40B4-BE49-F238E27FC236}">
                            <a16:creationId xmlns:a16="http://schemas.microsoft.com/office/drawing/2014/main" id="{50C3CBFC-EC1D-414E-9A69-244BFE9D7002}"/>
                          </a:ext>
                        </a:extLst>
                      </p:cNvPr>
                      <p:cNvPicPr/>
                      <p:nvPr/>
                    </p:nvPicPr>
                    <p:blipFill>
                      <a:blip r:embed="rId19"/>
                      <a:stretch>
                        <a:fillRect/>
                      </a:stretch>
                    </p:blipFill>
                    <p:spPr>
                      <a:xfrm>
                        <a:off x="5104946" y="9182914"/>
                        <a:ext cx="4621213" cy="1760537"/>
                      </a:xfrm>
                      <a:prstGeom prst="rect">
                        <a:avLst/>
                      </a:prstGeom>
                    </p:spPr>
                  </p:pic>
                </p:oleObj>
              </mc:Fallback>
            </mc:AlternateContent>
          </a:graphicData>
        </a:graphic>
      </p:graphicFrame>
      <p:cxnSp>
        <p:nvCxnSpPr>
          <p:cNvPr id="8" name="Straight Arrow Connector 7"/>
          <p:cNvCxnSpPr/>
          <p:nvPr/>
        </p:nvCxnSpPr>
        <p:spPr>
          <a:xfrm flipH="1" flipV="1">
            <a:off x="3770026" y="1879389"/>
            <a:ext cx="1281898" cy="34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4410975" y="2681851"/>
            <a:ext cx="853304" cy="11809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flipH="1">
            <a:off x="5434149" y="2913017"/>
            <a:ext cx="509451" cy="17634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6" name="Object 35">
            <a:extLst>
              <a:ext uri="{FF2B5EF4-FFF2-40B4-BE49-F238E27FC236}">
                <a16:creationId xmlns:a16="http://schemas.microsoft.com/office/drawing/2014/main" id="{AF1969A9-757D-488B-85CF-CACDDFD0735C}"/>
              </a:ext>
            </a:extLst>
          </p:cNvPr>
          <p:cNvGraphicFramePr>
            <a:graphicFrameLocks noChangeAspect="1"/>
          </p:cNvGraphicFramePr>
          <p:nvPr>
            <p:extLst>
              <p:ext uri="{D42A27DB-BD31-4B8C-83A1-F6EECF244321}">
                <p14:modId xmlns:p14="http://schemas.microsoft.com/office/powerpoint/2010/main" val="1076959734"/>
              </p:ext>
            </p:extLst>
          </p:nvPr>
        </p:nvGraphicFramePr>
        <p:xfrm>
          <a:off x="3974011" y="1618026"/>
          <a:ext cx="949325" cy="541337"/>
        </p:xfrm>
        <a:graphic>
          <a:graphicData uri="http://schemas.openxmlformats.org/presentationml/2006/ole">
            <mc:AlternateContent xmlns:mc="http://schemas.openxmlformats.org/markup-compatibility/2006">
              <mc:Choice xmlns:v="urn:schemas-microsoft-com:vml" Requires="v">
                <p:oleObj spid="_x0000_s8228" name="CS ChemDraw Drawing" r:id="rId20" imgW="593817" imgH="338170" progId="ChemDraw.Document.6.0">
                  <p:embed/>
                </p:oleObj>
              </mc:Choice>
              <mc:Fallback>
                <p:oleObj name="CS ChemDraw Drawing" r:id="rId20" imgW="593817" imgH="338170" progId="ChemDraw.Document.6.0">
                  <p:embed/>
                  <p:pic>
                    <p:nvPicPr>
                      <p:cNvPr id="3" name="Object 2">
                        <a:extLst>
                          <a:ext uri="{FF2B5EF4-FFF2-40B4-BE49-F238E27FC236}">
                            <a16:creationId xmlns:a16="http://schemas.microsoft.com/office/drawing/2014/main" id="{44B45B43-E9B0-4E18-9D2F-3FF6422E4452}"/>
                          </a:ext>
                        </a:extLst>
                      </p:cNvPr>
                      <p:cNvPicPr/>
                      <p:nvPr/>
                    </p:nvPicPr>
                    <p:blipFill>
                      <a:blip r:embed="rId21"/>
                      <a:stretch>
                        <a:fillRect/>
                      </a:stretch>
                    </p:blipFill>
                    <p:spPr>
                      <a:xfrm>
                        <a:off x="3974011" y="1618026"/>
                        <a:ext cx="949325" cy="541337"/>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F25CA3A9-02E1-4335-BBE4-A45BC523FD7F}"/>
              </a:ext>
            </a:extLst>
          </p:cNvPr>
          <p:cNvGraphicFramePr>
            <a:graphicFrameLocks noChangeAspect="1"/>
          </p:cNvGraphicFramePr>
          <p:nvPr>
            <p:extLst>
              <p:ext uri="{D42A27DB-BD31-4B8C-83A1-F6EECF244321}">
                <p14:modId xmlns:p14="http://schemas.microsoft.com/office/powerpoint/2010/main" val="2630266020"/>
              </p:ext>
            </p:extLst>
          </p:nvPr>
        </p:nvGraphicFramePr>
        <p:xfrm>
          <a:off x="4315324" y="2758803"/>
          <a:ext cx="1200150" cy="1262063"/>
        </p:xfrm>
        <a:graphic>
          <a:graphicData uri="http://schemas.openxmlformats.org/presentationml/2006/ole">
            <mc:AlternateContent xmlns:mc="http://schemas.openxmlformats.org/markup-compatibility/2006">
              <mc:Choice xmlns:v="urn:schemas-microsoft-com:vml" Requires="v">
                <p:oleObj spid="_x0000_s8229" name="CS ChemDraw Drawing" r:id="rId22" imgW="749670" imgH="789064" progId="ChemDraw.Document.6.0">
                  <p:embed/>
                </p:oleObj>
              </mc:Choice>
              <mc:Fallback>
                <p:oleObj name="CS ChemDraw Drawing" r:id="rId22" imgW="749670" imgH="789064" progId="ChemDraw.Document.6.0">
                  <p:embed/>
                  <p:pic>
                    <p:nvPicPr>
                      <p:cNvPr id="36" name="Object 35">
                        <a:extLst>
                          <a:ext uri="{FF2B5EF4-FFF2-40B4-BE49-F238E27FC236}">
                            <a16:creationId xmlns:a16="http://schemas.microsoft.com/office/drawing/2014/main" id="{AF1969A9-757D-488B-85CF-CACDDFD0735C}"/>
                          </a:ext>
                        </a:extLst>
                      </p:cNvPr>
                      <p:cNvPicPr/>
                      <p:nvPr/>
                    </p:nvPicPr>
                    <p:blipFill>
                      <a:blip r:embed="rId23"/>
                      <a:stretch>
                        <a:fillRect/>
                      </a:stretch>
                    </p:blipFill>
                    <p:spPr>
                      <a:xfrm>
                        <a:off x="4315324" y="2758803"/>
                        <a:ext cx="1200150" cy="1262063"/>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13586045-482D-4927-A3EC-35FE104875CD}"/>
              </a:ext>
            </a:extLst>
          </p:cNvPr>
          <p:cNvGraphicFramePr>
            <a:graphicFrameLocks noChangeAspect="1"/>
          </p:cNvGraphicFramePr>
          <p:nvPr>
            <p:extLst>
              <p:ext uri="{D42A27DB-BD31-4B8C-83A1-F6EECF244321}">
                <p14:modId xmlns:p14="http://schemas.microsoft.com/office/powerpoint/2010/main" val="1191496672"/>
              </p:ext>
            </p:extLst>
          </p:nvPr>
        </p:nvGraphicFramePr>
        <p:xfrm>
          <a:off x="5236301" y="3120299"/>
          <a:ext cx="923925" cy="1422400"/>
        </p:xfrm>
        <a:graphic>
          <a:graphicData uri="http://schemas.openxmlformats.org/presentationml/2006/ole">
            <mc:AlternateContent xmlns:mc="http://schemas.openxmlformats.org/markup-compatibility/2006">
              <mc:Choice xmlns:v="urn:schemas-microsoft-com:vml" Requires="v">
                <p:oleObj spid="_x0000_s8230" name="CS ChemDraw Drawing" r:id="rId24" imgW="578824" imgH="886810" progId="ChemDraw.Document.6.0">
                  <p:embed/>
                </p:oleObj>
              </mc:Choice>
              <mc:Fallback>
                <p:oleObj name="CS ChemDraw Drawing" r:id="rId24" imgW="578824" imgH="886810" progId="ChemDraw.Document.6.0">
                  <p:embed/>
                  <p:pic>
                    <p:nvPicPr>
                      <p:cNvPr id="36" name="Object 35">
                        <a:extLst>
                          <a:ext uri="{FF2B5EF4-FFF2-40B4-BE49-F238E27FC236}">
                            <a16:creationId xmlns:a16="http://schemas.microsoft.com/office/drawing/2014/main" id="{AF1969A9-757D-488B-85CF-CACDDFD0735C}"/>
                          </a:ext>
                        </a:extLst>
                      </p:cNvPr>
                      <p:cNvPicPr/>
                      <p:nvPr/>
                    </p:nvPicPr>
                    <p:blipFill>
                      <a:blip r:embed="rId25"/>
                      <a:stretch>
                        <a:fillRect/>
                      </a:stretch>
                    </p:blipFill>
                    <p:spPr>
                      <a:xfrm>
                        <a:off x="5236301" y="3120299"/>
                        <a:ext cx="923925" cy="1422400"/>
                      </a:xfrm>
                      <a:prstGeom prst="rect">
                        <a:avLst/>
                      </a:prstGeom>
                    </p:spPr>
                  </p:pic>
                </p:oleObj>
              </mc:Fallback>
            </mc:AlternateContent>
          </a:graphicData>
        </a:graphic>
      </p:graphicFrame>
      <p:cxnSp>
        <p:nvCxnSpPr>
          <p:cNvPr id="39" name="Straight Arrow Connector 38">
            <a:extLst>
              <a:ext uri="{FF2B5EF4-FFF2-40B4-BE49-F238E27FC236}">
                <a16:creationId xmlns:a16="http://schemas.microsoft.com/office/drawing/2014/main" id="{3D58613C-01A6-4082-8EE3-2BC7ED7D0E34}"/>
              </a:ext>
            </a:extLst>
          </p:cNvPr>
          <p:cNvCxnSpPr>
            <a:cxnSpLocks/>
          </p:cNvCxnSpPr>
          <p:nvPr/>
        </p:nvCxnSpPr>
        <p:spPr>
          <a:xfrm>
            <a:off x="6958149" y="1680754"/>
            <a:ext cx="24471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1" name="Object 40">
            <a:extLst>
              <a:ext uri="{FF2B5EF4-FFF2-40B4-BE49-F238E27FC236}">
                <a16:creationId xmlns:a16="http://schemas.microsoft.com/office/drawing/2014/main" id="{72C9B3CB-CBC0-4390-AEB9-FA1A8DD88BE3}"/>
              </a:ext>
            </a:extLst>
          </p:cNvPr>
          <p:cNvGraphicFramePr>
            <a:graphicFrameLocks noChangeAspect="1"/>
          </p:cNvGraphicFramePr>
          <p:nvPr>
            <p:extLst>
              <p:ext uri="{D42A27DB-BD31-4B8C-83A1-F6EECF244321}">
                <p14:modId xmlns:p14="http://schemas.microsoft.com/office/powerpoint/2010/main" val="67957752"/>
              </p:ext>
            </p:extLst>
          </p:nvPr>
        </p:nvGraphicFramePr>
        <p:xfrm>
          <a:off x="7160865" y="1142457"/>
          <a:ext cx="2036762" cy="885825"/>
        </p:xfrm>
        <a:graphic>
          <a:graphicData uri="http://schemas.openxmlformats.org/presentationml/2006/ole">
            <mc:AlternateContent xmlns:mc="http://schemas.openxmlformats.org/markup-compatibility/2006">
              <mc:Choice xmlns:v="urn:schemas-microsoft-com:vml" Requires="v">
                <p:oleObj spid="_x0000_s8231" name="CS ChemDraw Drawing" r:id="rId26" imgW="1272466" imgH="554552" progId="ChemDraw.Document.6.0">
                  <p:embed/>
                </p:oleObj>
              </mc:Choice>
              <mc:Fallback>
                <p:oleObj name="CS ChemDraw Drawing" r:id="rId26" imgW="1272466" imgH="554552" progId="ChemDraw.Document.6.0">
                  <p:embed/>
                  <p:pic>
                    <p:nvPicPr>
                      <p:cNvPr id="36" name="Object 35">
                        <a:extLst>
                          <a:ext uri="{FF2B5EF4-FFF2-40B4-BE49-F238E27FC236}">
                            <a16:creationId xmlns:a16="http://schemas.microsoft.com/office/drawing/2014/main" id="{AF1969A9-757D-488B-85CF-CACDDFD0735C}"/>
                          </a:ext>
                        </a:extLst>
                      </p:cNvPr>
                      <p:cNvPicPr/>
                      <p:nvPr/>
                    </p:nvPicPr>
                    <p:blipFill>
                      <a:blip r:embed="rId27"/>
                      <a:stretch>
                        <a:fillRect/>
                      </a:stretch>
                    </p:blipFill>
                    <p:spPr>
                      <a:xfrm>
                        <a:off x="7160865" y="1142457"/>
                        <a:ext cx="2036762" cy="885825"/>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7BAE6227-40CE-49E2-B4F2-44C18964FA47}"/>
              </a:ext>
            </a:extLst>
          </p:cNvPr>
          <p:cNvGraphicFramePr>
            <a:graphicFrameLocks noChangeAspect="1"/>
          </p:cNvGraphicFramePr>
          <p:nvPr>
            <p:extLst>
              <p:ext uri="{D42A27DB-BD31-4B8C-83A1-F6EECF244321}">
                <p14:modId xmlns:p14="http://schemas.microsoft.com/office/powerpoint/2010/main" val="310863529"/>
              </p:ext>
            </p:extLst>
          </p:nvPr>
        </p:nvGraphicFramePr>
        <p:xfrm>
          <a:off x="9380538" y="4014788"/>
          <a:ext cx="2633662" cy="1995487"/>
        </p:xfrm>
        <a:graphic>
          <a:graphicData uri="http://schemas.openxmlformats.org/presentationml/2006/ole">
            <mc:AlternateContent xmlns:mc="http://schemas.openxmlformats.org/markup-compatibility/2006">
              <mc:Choice xmlns:v="urn:schemas-microsoft-com:vml" Requires="v">
                <p:oleObj spid="_x0000_s8232" name="CS ChemDraw Drawing" r:id="rId28" imgW="1842610" imgH="1399978" progId="ChemDraw.Document.6.0">
                  <p:embed/>
                </p:oleObj>
              </mc:Choice>
              <mc:Fallback>
                <p:oleObj name="CS ChemDraw Drawing" r:id="rId28" imgW="1842610" imgH="1399978" progId="ChemDraw.Document.6.0">
                  <p:embed/>
                  <p:pic>
                    <p:nvPicPr>
                      <p:cNvPr id="31" name="Object 30">
                        <a:extLst>
                          <a:ext uri="{FF2B5EF4-FFF2-40B4-BE49-F238E27FC236}">
                            <a16:creationId xmlns:a16="http://schemas.microsoft.com/office/drawing/2014/main" id="{50C3CBFC-EC1D-414E-9A69-244BFE9D7002}"/>
                          </a:ext>
                        </a:extLst>
                      </p:cNvPr>
                      <p:cNvPicPr/>
                      <p:nvPr/>
                    </p:nvPicPr>
                    <p:blipFill>
                      <a:blip r:embed="rId29"/>
                      <a:stretch>
                        <a:fillRect/>
                      </a:stretch>
                    </p:blipFill>
                    <p:spPr>
                      <a:xfrm>
                        <a:off x="9380538" y="4014788"/>
                        <a:ext cx="2633662" cy="1995487"/>
                      </a:xfrm>
                      <a:prstGeom prst="rect">
                        <a:avLst/>
                      </a:prstGeom>
                    </p:spPr>
                  </p:pic>
                </p:oleObj>
              </mc:Fallback>
            </mc:AlternateContent>
          </a:graphicData>
        </a:graphic>
      </p:graphicFrame>
      <p:cxnSp>
        <p:nvCxnSpPr>
          <p:cNvPr id="46" name="Straight Connector 45">
            <a:extLst>
              <a:ext uri="{FF2B5EF4-FFF2-40B4-BE49-F238E27FC236}">
                <a16:creationId xmlns:a16="http://schemas.microsoft.com/office/drawing/2014/main" id="{7FA0ED30-38C2-4C55-805D-54B4A65FECE8}"/>
              </a:ext>
            </a:extLst>
          </p:cNvPr>
          <p:cNvCxnSpPr>
            <a:cxnSpLocks/>
          </p:cNvCxnSpPr>
          <p:nvPr/>
        </p:nvCxnSpPr>
        <p:spPr>
          <a:xfrm>
            <a:off x="6864263" y="2530257"/>
            <a:ext cx="2555310" cy="217952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585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10" presetClass="entr" presetSubtype="0"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par>
                                <p:cTn id="67" presetID="10" presetClass="entr" presetSubtype="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10"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0" grpId="0"/>
      <p:bldP spid="24" grpId="0"/>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45826</TotalTime>
  <Words>3867</Words>
  <Application>Microsoft Office PowerPoint</Application>
  <PresentationFormat>Widescreen</PresentationFormat>
  <Paragraphs>295</Paragraphs>
  <Slides>39</Slides>
  <Notes>38</Notes>
  <HiddenSlides>2</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4" baseType="lpstr">
      <vt:lpstr>Arial</vt:lpstr>
      <vt:lpstr>Calibri</vt:lpstr>
      <vt:lpstr>Calibri Light</vt:lpstr>
      <vt:lpstr>Office Theme</vt:lpstr>
      <vt:lpstr>CS ChemDraw Drawing</vt:lpstr>
      <vt:lpstr> De Novo Photochemical Synthesis Of Non-Symmetric Pyrenes</vt:lpstr>
      <vt:lpstr>Aromatic fusions up to 4 rings</vt:lpstr>
      <vt:lpstr>Why is pyrene interesting?</vt:lpstr>
      <vt:lpstr>Photophysics</vt:lpstr>
      <vt:lpstr>Pyrene in materials </vt:lpstr>
      <vt:lpstr>Strategies for synthesis of functionalized pyrenes</vt:lpstr>
      <vt:lpstr>HOMO/LUMO</vt:lpstr>
      <vt:lpstr>Summary of direct functionalization strategies</vt:lpstr>
      <vt:lpstr>Strategy one: direct functionalization</vt:lpstr>
      <vt:lpstr>Strategies for synthesis of functionalized pyrenes</vt:lpstr>
      <vt:lpstr>Biphenyl photocyclization</vt:lpstr>
      <vt:lpstr>Bis-alkyne biphenyl cyclization</vt:lpstr>
      <vt:lpstr>Transannular ring closure</vt:lpstr>
      <vt:lpstr>Summary of known strategies</vt:lpstr>
      <vt:lpstr>Out with the old, in with the new</vt:lpstr>
      <vt:lpstr>Strategy two: recent advances- beginning from naphthalene</vt:lpstr>
      <vt:lpstr>Strategy two: recent advances beginning from benzene.</vt:lpstr>
      <vt:lpstr>Summary of all current pathways to pyrene</vt:lpstr>
      <vt:lpstr>One missing approach</vt:lpstr>
      <vt:lpstr>De novo photochemical synthesis of non-symmetric pyrenes</vt:lpstr>
      <vt:lpstr>Retrosynthetic analysis</vt:lpstr>
      <vt:lpstr>Precedents for the first step: the Mallory cyclization</vt:lpstr>
      <vt:lpstr>The first step is easy: the Mallory cyclization</vt:lpstr>
      <vt:lpstr>Precedent for the second step, is it even possible?</vt:lpstr>
      <vt:lpstr>PowerPoint Presentation</vt:lpstr>
      <vt:lpstr>Redirecting reactivity: blocking a favorable reaction</vt:lpstr>
      <vt:lpstr>Solution: The blocking groups</vt:lpstr>
      <vt:lpstr>Initial studies</vt:lpstr>
      <vt:lpstr>Not all blocking groups are equal</vt:lpstr>
      <vt:lpstr>A new reaction- double photocyclization followed by Ar-shift</vt:lpstr>
      <vt:lpstr>Mechanistic background for the aryl shift</vt:lpstr>
      <vt:lpstr>Proposed mechanism</vt:lpstr>
      <vt:lpstr>The blocking group is not perfect</vt:lpstr>
      <vt:lpstr>Is sterics the solution?</vt:lpstr>
      <vt:lpstr>New problem: the starting material is unfavorable to make— re-optimization</vt:lpstr>
      <vt:lpstr>Larger blocking groups do not impact selectivity</vt:lpstr>
      <vt:lpstr>Things to explore</vt:lpstr>
      <vt:lpstr>Conclusion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De-Novo Strategy for the Synthesis of Pyrene and Other PAHs via a One-Pot Double Photocyclization</dc:title>
  <dc:creator>Nikolas Dos Santos</dc:creator>
  <cp:lastModifiedBy>Edwin Hilinski</cp:lastModifiedBy>
  <cp:revision>363</cp:revision>
  <cp:lastPrinted>2022-04-27T19:47:14Z</cp:lastPrinted>
  <dcterms:created xsi:type="dcterms:W3CDTF">2020-12-17T21:12:35Z</dcterms:created>
  <dcterms:modified xsi:type="dcterms:W3CDTF">2023-07-10T10:44:31Z</dcterms:modified>
</cp:coreProperties>
</file>